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mf" ContentType="image/x-wmf"/>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500" r:id="rId3"/>
    <p:sldId id="440" r:id="rId4"/>
    <p:sldId id="403" r:id="rId5"/>
    <p:sldId id="407" r:id="rId6"/>
    <p:sldId id="405" r:id="rId7"/>
    <p:sldId id="406" r:id="rId8"/>
    <p:sldId id="408" r:id="rId9"/>
    <p:sldId id="502" r:id="rId10"/>
    <p:sldId id="409" r:id="rId11"/>
    <p:sldId id="411" r:id="rId12"/>
    <p:sldId id="410" r:id="rId13"/>
    <p:sldId id="445" r:id="rId14"/>
    <p:sldId id="503" r:id="rId15"/>
    <p:sldId id="412" r:id="rId17"/>
    <p:sldId id="391" r:id="rId18"/>
    <p:sldId id="413" r:id="rId19"/>
    <p:sldId id="392" r:id="rId20"/>
    <p:sldId id="393" r:id="rId21"/>
    <p:sldId id="394" r:id="rId22"/>
    <p:sldId id="395" r:id="rId23"/>
    <p:sldId id="396" r:id="rId24"/>
    <p:sldId id="397" r:id="rId25"/>
    <p:sldId id="399" r:id="rId26"/>
    <p:sldId id="431" r:id="rId27"/>
    <p:sldId id="432" r:id="rId28"/>
    <p:sldId id="433" r:id="rId29"/>
    <p:sldId id="434" r:id="rId30"/>
    <p:sldId id="423" r:id="rId31"/>
    <p:sldId id="424" r:id="rId32"/>
    <p:sldId id="425" r:id="rId33"/>
    <p:sldId id="426" r:id="rId34"/>
    <p:sldId id="427" r:id="rId35"/>
    <p:sldId id="428" r:id="rId36"/>
    <p:sldId id="429" r:id="rId37"/>
    <p:sldId id="430" r:id="rId38"/>
    <p:sldId id="379" r:id="rId39"/>
    <p:sldId id="548" r:id="rId40"/>
    <p:sldId id="563" r:id="rId41"/>
    <p:sldId id="549" r:id="rId42"/>
    <p:sldId id="380" r:id="rId43"/>
    <p:sldId id="381" r:id="rId44"/>
    <p:sldId id="565" r:id="rId45"/>
    <p:sldId id="383" r:id="rId46"/>
    <p:sldId id="384" r:id="rId47"/>
    <p:sldId id="568" r:id="rId48"/>
    <p:sldId id="567" r:id="rId49"/>
    <p:sldId id="385" r:id="rId50"/>
    <p:sldId id="566" r:id="rId51"/>
    <p:sldId id="386" r:id="rId52"/>
    <p:sldId id="387" r:id="rId53"/>
    <p:sldId id="564" r:id="rId54"/>
    <p:sldId id="414" r:id="rId55"/>
    <p:sldId id="501" r:id="rId56"/>
    <p:sldId id="562" r:id="rId57"/>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181CB8"/>
    <a:srgbClr val="009900"/>
    <a:srgbClr val="666633"/>
    <a:srgbClr val="CC0000"/>
    <a:srgbClr val="00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74"/>
    <p:restoredTop sz="94660"/>
  </p:normalViewPr>
  <p:slideViewPr>
    <p:cSldViewPr showGuides="1">
      <p:cViewPr varScale="1">
        <p:scale>
          <a:sx n="67" d="100"/>
          <a:sy n="67" d="100"/>
        </p:scale>
        <p:origin x="-826" y="-91"/>
      </p:cViewPr>
      <p:guideLst>
        <p:guide orient="horz" pos="2160"/>
        <p:guide pos="2897"/>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909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5124"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909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09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anose="020B060403050404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8909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5E2DD0E-2A82-4ED7-890E-587BADDCB017}" type="slidenum">
              <a:rPr kumimoji="0" lang="en-US" altLang="zh-CN" sz="12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某个城市中有一位理发师，他的广告词是这样写的：“本人的理发技艺十分高超，誉满全城。我将为本城所有不给自己刮脸的人刮脸，我也只给这些人刮脸。我对各位表示热诚欢迎！”来找他刮脸的人络绎不绝，自然都是那些不给自己刮脸的人。</a:t>
            </a:r>
            <a:endParaRPr lang="zh-CN" altLang="en-US" dirty="0" smtClean="0"/>
          </a:p>
          <a:p>
            <a:endParaRPr lang="zh-CN" altLang="en-US" dirty="0" smtClean="0"/>
          </a:p>
          <a:p>
            <a:r>
              <a:rPr lang="zh-CN" altLang="en-US" dirty="0" smtClean="0"/>
              <a:t>可是，有一天，这位理发师从镜子里看见自己的胡子长了，他本能地抓起了剃刀，你们看他能不能给他自己刮脸呢？如果他不给自己刮脸，他就属于“不给自己刮脸的人”，他就要给自己刮脸，而如果他给自己刮脸呢？他又属于“给自己刮脸的人”，他就不该给自己刮脸。</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亚伯拉罕·马斯洛（Abraham H. Maslow，1908.4.01---1970.6.08）是美国著名社会心理学家，第三代心理学的开创者，他的主要成就包括提出了人本主义心理学，提出了马斯洛需求层次理论，代表作品有《动机和人格》、《存在心理学探索》、《人性能达到的境界》等。</a:t>
            </a:r>
            <a:endParaRPr lang="zh-CN" altLang="en-US"/>
          </a:p>
          <a:p>
            <a:r>
              <a:rPr lang="zh-CN" altLang="en-US"/>
              <a:t>马斯洛在心理学领域、人类思想领域至今依然有着深远的影响，例如“需求层次”、“自我实现”、“高峰体验”等，其中最出名的要数他的马斯洛需求层次理论了。</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sp>
        <p:nvSpPr>
          <p:cNvPr id="4098" name="Freeform 7"/>
          <p:cNvSpPr/>
          <p:nvPr/>
        </p:nvSpPr>
        <p:spPr>
          <a:xfrm>
            <a:off x="609600" y="1219200"/>
            <a:ext cx="7924800" cy="914400"/>
          </a:xfrm>
          <a:custGeom>
            <a:avLst/>
            <a:gdLst/>
            <a:ahLst/>
            <a:cxnLst>
              <a:cxn ang="0">
                <a:pos x="0" y="914400"/>
              </a:cxn>
              <a:cxn ang="0">
                <a:pos x="0" y="0"/>
              </a:cxn>
              <a:cxn ang="0">
                <a:pos x="7924800" y="0"/>
              </a:cxn>
            </a:cxnLst>
            <a:rect l="0" t="0" r="0" b="0"/>
            <a:pathLst>
              <a:path w="1000" h="1000">
                <a:moveTo>
                  <a:pt x="0" y="1000"/>
                </a:moveTo>
                <a:lnTo>
                  <a:pt x="0" y="0"/>
                </a:lnTo>
                <a:lnTo>
                  <a:pt x="1000" y="0"/>
                </a:lnTo>
              </a:path>
            </a:pathLst>
          </a:custGeom>
          <a:noFill/>
          <a:ln w="2540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4099" name="Line 8"/>
          <p:cNvSpPr/>
          <p:nvPr/>
        </p:nvSpPr>
        <p:spPr>
          <a:xfrm>
            <a:off x="1981200" y="3962400"/>
            <a:ext cx="6511925" cy="0"/>
          </a:xfrm>
          <a:prstGeom prst="line">
            <a:avLst/>
          </a:prstGeom>
          <a:ln w="19050" cap="flat" cmpd="sng">
            <a:solidFill>
              <a:schemeClr val="accent1"/>
            </a:solidFill>
            <a:prstDash val="solid"/>
            <a:headEnd type="none" w="med" len="med"/>
            <a:tailEnd type="none" w="med" len="med"/>
          </a:ln>
        </p:spPr>
      </p:sp>
      <p:sp>
        <p:nvSpPr>
          <p:cNvPr id="186370"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endParaRPr lang="zh-CN" altLang="en-US"/>
          </a:p>
        </p:txBody>
      </p:sp>
      <p:sp>
        <p:nvSpPr>
          <p:cNvPr id="186371"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92195B6-FD2A-44C2-8B10-A8836DFED17D}"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C64097A-E7B4-40B5-A66B-CAEA4A595D34}"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title"/>
          </p:nvPr>
        </p:nvSpPr>
        <p:spPr>
          <a:xfrm>
            <a:off x="457200" y="277813"/>
            <a:ext cx="8229600" cy="1139825"/>
          </a:xfrm>
          <a:prstGeom prst="rect">
            <a:avLst/>
          </a:prstGeom>
          <a:noFill/>
          <a:ln w="9525">
            <a:noFill/>
          </a:ln>
        </p:spPr>
        <p:txBody>
          <a:bodyPr/>
          <a:lstStyle/>
          <a:p>
            <a:pPr lvl="0"/>
            <a:r>
              <a:rPr lang="zh-CN" altLang="en-US" dirty="0"/>
              <a:t>单击此处编辑母版标题样式</a:t>
            </a:r>
            <a:endParaRPr lang="zh-CN" altLang="en-US" dirty="0"/>
          </a:p>
        </p:txBody>
      </p:sp>
      <p:sp>
        <p:nvSpPr>
          <p:cNvPr id="3075" name="Rectangle 3"/>
          <p:cNvSpPr>
            <a:spLocks noGrp="1"/>
          </p:cNvSpPr>
          <p:nvPr>
            <p:ph type="body" idx="1"/>
          </p:nvPr>
        </p:nvSpPr>
        <p:spPr>
          <a:xfrm>
            <a:off x="457200" y="1600200"/>
            <a:ext cx="8229600" cy="4530725"/>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85348"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z="1200">
                <a:latin typeface="+mj-lt"/>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8534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sz="1200">
                <a:latin typeface="+mj-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85350"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6252E28-F450-4892-9350-A5A4C4A3358B}" type="slidenum">
              <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3079" name="Freeform 7"/>
          <p:cNvSpPr/>
          <p:nvPr/>
        </p:nvSpPr>
        <p:spPr>
          <a:xfrm>
            <a:off x="381000" y="228600"/>
            <a:ext cx="8229600" cy="609600"/>
          </a:xfrm>
          <a:custGeom>
            <a:avLst/>
            <a:gdLst/>
            <a:ahLst/>
            <a:cxnLst>
              <a:cxn ang="0">
                <a:pos x="0" y="609600"/>
              </a:cxn>
              <a:cxn ang="0">
                <a:pos x="0" y="0"/>
              </a:cxn>
              <a:cxn ang="0">
                <a:pos x="8229600" y="0"/>
              </a:cxn>
            </a:cxnLst>
            <a:rect l="0" t="0" r="0" b="0"/>
            <a:pathLst>
              <a:path w="1000" h="1000">
                <a:moveTo>
                  <a:pt x="0" y="1000"/>
                </a:moveTo>
                <a:lnTo>
                  <a:pt x="0" y="0"/>
                </a:lnTo>
                <a:lnTo>
                  <a:pt x="1000" y="0"/>
                </a:lnTo>
              </a:path>
            </a:pathLst>
          </a:custGeom>
          <a:noFill/>
          <a:ln w="1905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3080" name="Line 8"/>
          <p:cNvSpPr/>
          <p:nvPr/>
        </p:nvSpPr>
        <p:spPr>
          <a:xfrm>
            <a:off x="457200" y="6172200"/>
            <a:ext cx="8229600" cy="0"/>
          </a:xfrm>
          <a:prstGeom prst="line">
            <a:avLst/>
          </a:prstGeom>
          <a:ln w="19050" cap="flat" cmpd="sng">
            <a:solidFill>
              <a:schemeClr val="accent1"/>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sldNum="0" hdr="0" ft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13.wmf"/><Relationship Id="rId2" Type="http://schemas.openxmlformats.org/officeDocument/2006/relationships/oleObject" Target="../embeddings/oleObject1.bin"/><Relationship Id="rId1"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w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wmf"/></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wmf"/></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6.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jpeg"/><Relationship Id="rId1" Type="http://schemas.openxmlformats.org/officeDocument/2006/relationships/image" Target="../media/image17.w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1" Type="http://schemas.openxmlformats.org/officeDocument/2006/relationships/slideLayout" Target="../slideLayouts/slideLayout7.xml"/><Relationship Id="rId20" Type="http://schemas.openxmlformats.org/officeDocument/2006/relationships/tags" Target="../tags/tag21.xml"/><Relationship Id="rId2" Type="http://schemas.openxmlformats.org/officeDocument/2006/relationships/tags" Target="../tags/tag4.xml"/><Relationship Id="rId19" Type="http://schemas.openxmlformats.org/officeDocument/2006/relationships/image" Target="../media/image20.png"/><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GIF"/><Relationship Id="rId1" Type="http://schemas.openxmlformats.org/officeDocument/2006/relationships/image" Target="../media/image4.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txBox="1">
            <a:spLocks noGrp="1" noChangeArrowheads="1"/>
          </p:cNvSpPr>
          <p:nvPr>
            <p:ph type="dt" sz="half" idx="2"/>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1EC7F274-0C7C-40B4-AF97-09F16916E229}"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147" name="Rectangle 6"/>
          <p:cNvSpPr txBox="1">
            <a:spLocks noGrp="1"/>
          </p:cNvSpPr>
          <p:nvPr>
            <p:ph type="sldNum" sz="quarter" idx="4"/>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mn-lt"/>
                <a:ea typeface="+mn-ea"/>
                <a:cs typeface="+mn-cs"/>
              </a:rPr>
            </a:fld>
            <a:endParaRPr lang="en-US" altLang="zh-CN" sz="1200" dirty="0">
              <a:latin typeface="+mn-lt"/>
              <a:ea typeface="+mn-ea"/>
              <a:cs typeface="+mn-cs"/>
            </a:endParaRPr>
          </a:p>
        </p:txBody>
      </p:sp>
      <p:sp>
        <p:nvSpPr>
          <p:cNvPr id="155654" name="Rectangle 6"/>
          <p:cNvSpPr>
            <a:spLocks noGrp="1" noChangeArrowheads="1"/>
          </p:cNvSpPr>
          <p:nvPr>
            <p:ph type="ctrTitle"/>
          </p:nvPr>
        </p:nvSpPr>
        <p:spPr>
          <a:xfrm>
            <a:off x="539552" y="1196752"/>
            <a:ext cx="8064897" cy="2880320"/>
          </a:xfrm>
          <a:solidFill>
            <a:srgbClr val="FFFF00"/>
          </a:solidFill>
          <a:ln w="38100">
            <a:noFill/>
          </a:ln>
        </p:spPr>
        <p:txBody>
          <a:bodyPr vert="horz" wrap="square" lIns="91440" tIns="45720" rIns="91440" bIns="45720" numCol="1" anchor="t" anchorCtr="0" compatLnSpc="1"/>
          <a:lstStyle/>
          <a:p>
            <a:pPr marL="0" marR="0" lvl="0" indent="0" algn="ctr" defTabSz="914400" rtl="0" eaLnBrk="1" fontAlgn="base" latinLnBrk="0" hangingPunct="1">
              <a:lnSpc>
                <a:spcPct val="200000"/>
              </a:lnSpc>
              <a:spcBef>
                <a:spcPts val="1200"/>
              </a:spcBef>
              <a:spcAft>
                <a:spcPct val="0"/>
              </a:spcAft>
              <a:buClrTx/>
              <a:buSzTx/>
              <a:buFontTx/>
              <a:buNone/>
              <a:defRPr/>
            </a:pPr>
            <a:r>
              <a:rPr kumimoji="0" lang="zh-CN" altLang="en-US" sz="4800" b="1" i="0" u="none" strike="noStrike" kern="0" cap="none" spc="0" normalizeH="0" baseline="0" noProof="0" dirty="0" smtClean="0">
                <a:ln>
                  <a:noFill/>
                </a:ln>
                <a:solidFill>
                  <a:srgbClr val="006600"/>
                </a:solidFill>
                <a:effectLst>
                  <a:outerShdw blurRad="38100" dist="38100" dir="2700000" algn="tl">
                    <a:srgbClr val="000000"/>
                  </a:outerShdw>
                </a:effectLst>
                <a:uLnTx/>
                <a:uFillTx/>
                <a:latin typeface="+mj-lt"/>
                <a:ea typeface="+mj-ea"/>
                <a:cs typeface="+mj-cs"/>
              </a:rPr>
              <a:t> </a:t>
            </a:r>
            <a:r>
              <a:rPr kumimoji="0" lang="zh-CN" altLang="en-US" sz="6000" b="1" i="0" u="none" strike="noStrike" kern="0" cap="none" spc="0" normalizeH="0" baseline="0" noProof="0" dirty="0" smtClean="0">
                <a:ln>
                  <a:noFill/>
                </a:ln>
                <a:solidFill>
                  <a:srgbClr val="0066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社会化</a:t>
            </a:r>
            <a:r>
              <a:rPr kumimoji="0" lang="zh-CN" altLang="en-US" sz="6000" b="1" i="0" u="none" strike="noStrike" kern="0" cap="none" spc="0" normalizeH="0" baseline="0" noProof="0" dirty="0">
                <a:ln>
                  <a:noFill/>
                </a:ln>
                <a:solidFill>
                  <a:srgbClr val="0066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与</a:t>
            </a:r>
            <a:r>
              <a:rPr kumimoji="0" lang="zh-CN" altLang="en-US" sz="6000" b="1" i="0" u="none" strike="noStrike" kern="0" cap="none" spc="0" normalizeH="0" baseline="0" noProof="0" dirty="0" smtClean="0">
                <a:ln>
                  <a:noFill/>
                </a:ln>
                <a:solidFill>
                  <a:srgbClr val="0066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a:t>
            </a:r>
            <a:endParaRPr kumimoji="0" lang="zh-CN" altLang="en-US" sz="6000" b="1" i="0" u="none" strike="noStrike" kern="0" cap="none" spc="0" normalizeH="0" baseline="0" noProof="0" dirty="0" smtClean="0">
              <a:ln>
                <a:noFill/>
              </a:ln>
              <a:solidFill>
                <a:srgbClr val="0066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7" name="矩形 6"/>
          <p:cNvSpPr/>
          <p:nvPr/>
        </p:nvSpPr>
        <p:spPr>
          <a:xfrm>
            <a:off x="755576" y="548680"/>
            <a:ext cx="4713288" cy="521970"/>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006600"/>
                </a:solidFill>
                <a:uLnTx/>
                <a:uFillTx/>
                <a:latin typeface="微软雅黑" panose="020B0503020204020204" pitchFamily="34" charset="-122"/>
                <a:ea typeface="微软雅黑" panose="020B0503020204020204" pitchFamily="34" charset="-122"/>
              </a:rPr>
              <a:t>《</a:t>
            </a:r>
            <a:r>
              <a:rPr kumimoji="0" lang="zh-CN" altLang="en-US" sz="2800" b="1" i="0" u="none" strike="noStrike" kern="1200" cap="none" spc="0" normalizeH="0" baseline="0" noProof="0" dirty="0">
                <a:ln>
                  <a:noFill/>
                </a:ln>
                <a:solidFill>
                  <a:srgbClr val="006600"/>
                </a:solidFill>
                <a:uLnTx/>
                <a:uFillTx/>
                <a:latin typeface="微软雅黑" panose="020B0503020204020204" pitchFamily="34" charset="-122"/>
                <a:ea typeface="微软雅黑" panose="020B0503020204020204" pitchFamily="34" charset="-122"/>
              </a:rPr>
              <a:t>工业社会学</a:t>
            </a:r>
            <a:r>
              <a:rPr kumimoji="0" lang="en-US" altLang="zh-CN" sz="2800" b="1" i="0" u="none" strike="noStrike" kern="1200" cap="none" spc="0" normalizeH="0" baseline="0" noProof="0" dirty="0">
                <a:ln>
                  <a:noFill/>
                </a:ln>
                <a:solidFill>
                  <a:srgbClr val="006600"/>
                </a:solidFill>
                <a:uLnTx/>
                <a:uFillTx/>
                <a:latin typeface="微软雅黑" panose="020B0503020204020204" pitchFamily="34" charset="-122"/>
                <a:ea typeface="微软雅黑" panose="020B0503020204020204" pitchFamily="34" charset="-122"/>
              </a:rPr>
              <a:t>》</a:t>
            </a:r>
            <a:r>
              <a:rPr kumimoji="0" lang="zh-CN" altLang="en-US" sz="2800" b="1" i="0" u="none" strike="noStrike" kern="1200" cap="none" spc="0" normalizeH="0" baseline="0" noProof="0" dirty="0" smtClean="0">
                <a:ln>
                  <a:noFill/>
                </a:ln>
                <a:solidFill>
                  <a:srgbClr val="006600"/>
                </a:solidFill>
                <a:uLnTx/>
                <a:uFillTx/>
                <a:latin typeface="微软雅黑" panose="020B0503020204020204" pitchFamily="34" charset="-122"/>
                <a:ea typeface="微软雅黑" panose="020B0503020204020204" pitchFamily="34" charset="-122"/>
              </a:rPr>
              <a:t>第八讲</a:t>
            </a:r>
            <a:endParaRPr kumimoji="0" lang="zh-CN" altLang="en-US" sz="2800" b="1"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endParaRPr>
          </a:p>
        </p:txBody>
      </p:sp>
      <p:sp>
        <p:nvSpPr>
          <p:cNvPr id="8" name="Rectangle 4"/>
          <p:cNvSpPr>
            <a:spLocks noGrp="1"/>
          </p:cNvSpPr>
          <p:nvPr>
            <p:ph type="subTitle" idx="1"/>
          </p:nvPr>
        </p:nvSpPr>
        <p:spPr>
          <a:xfrm>
            <a:off x="1297940" y="3539708"/>
            <a:ext cx="6553200" cy="2625596"/>
          </a:xfrm>
          <a:gradFill rotWithShape="1">
            <a:gsLst>
              <a:gs pos="0">
                <a:srgbClr val="005E76">
                  <a:alpha val="100000"/>
                </a:srgbClr>
              </a:gs>
              <a:gs pos="100000">
                <a:srgbClr val="00CCFF">
                  <a:alpha val="100000"/>
                </a:srgbClr>
              </a:gs>
            </a:gsLst>
            <a:lin ang="0" scaled="1"/>
            <a:tileRect/>
          </a:gradFill>
        </p:spPr>
        <p:txBody>
          <a:bodyPr vert="horz" wrap="square" lIns="91440" tIns="45720" rIns="91440" bIns="45720" anchor="t"/>
          <a:lstStyle/>
          <a:p>
            <a:pPr algn="ctr" eaLnBrk="1" hangingPunct="1">
              <a:lnSpc>
                <a:spcPct val="130000"/>
              </a:lnSpc>
              <a:spcBef>
                <a:spcPts val="600"/>
              </a:spcBef>
              <a:buSzPct val="65000"/>
            </a:pPr>
            <a:r>
              <a:rPr lang="zh-CN" altLang="zh-CN" sz="32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陈天宁</a:t>
            </a:r>
            <a:endParaRPr lang="zh-CN" altLang="zh-CN" sz="32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lnSpc>
                <a:spcPct val="130000"/>
              </a:lnSpc>
              <a:spcBef>
                <a:spcPts val="600"/>
              </a:spcBef>
              <a:buSzPct val="65000"/>
            </a:pPr>
            <a:r>
              <a:rPr lang="en-US" altLang="zh-CN"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13991861066</a:t>
            </a:r>
            <a:endParaRPr lang="en-US" altLang="zh-CN"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lnSpc>
                <a:spcPct val="130000"/>
              </a:lnSpc>
              <a:spcBef>
                <a:spcPts val="600"/>
              </a:spcBef>
              <a:buSzPct val="65000"/>
            </a:pPr>
            <a:r>
              <a:rPr lang="en-US" altLang="zh-CN"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tnchen@mail.xjtu.edu.cn</a:t>
            </a:r>
            <a:endParaRPr lang="en-US" altLang="zh-CN"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lnSpc>
                <a:spcPct val="130000"/>
              </a:lnSpc>
              <a:spcBef>
                <a:spcPts val="600"/>
              </a:spcBef>
              <a:buSzPct val="65000"/>
            </a:pPr>
            <a:r>
              <a:rPr lang="zh-CN" altLang="zh-CN"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2019年11月2</a:t>
            </a:r>
            <a:r>
              <a:rPr lang="en-US" altLang="zh-CN"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8</a:t>
            </a:r>
            <a:r>
              <a:rPr lang="zh-CN" altLang="zh-CN"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日</a:t>
            </a:r>
            <a:endParaRPr lang="zh-CN" altLang="zh-CN"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down)">
                                      <p:cBhvr>
                                        <p:cTn id="7" dur="500"/>
                                        <p:tgtEl>
                                          <p:spTgt spid="8">
                                            <p:bg/>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wipe(down)">
                                      <p:cBhvr>
                                        <p:cTn id="11" dur="500"/>
                                        <p:tgtEl>
                                          <p:spTgt spid="8">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wipe(down)">
                                      <p:cBhvr>
                                        <p:cTn id="15" dur="500"/>
                                        <p:tgtEl>
                                          <p:spTgt spid="8">
                                            <p:txEl>
                                              <p:pRg st="1" end="1"/>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wipe(down)">
                                      <p:cBhvr>
                                        <p:cTn id="19" dur="500"/>
                                        <p:tgtEl>
                                          <p:spTgt spid="8">
                                            <p:txEl>
                                              <p:pRg st="2" end="2"/>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wipe(down)">
                                      <p:cBhvr>
                                        <p:cTn id="23"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0ED4FC-3935-4CEE-B080-9D5F806E5D75}"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433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10946" name="Rectangle 2"/>
          <p:cNvSpPr>
            <a:spLocks noGrp="1" noChangeArrowheads="1"/>
          </p:cNvSpPr>
          <p:nvPr>
            <p:ph type="title"/>
          </p:nvPr>
        </p:nvSpPr>
        <p:spPr>
          <a:xfrm>
            <a:off x="457200" y="277813"/>
            <a:ext cx="8229600" cy="774700"/>
          </a:xfrm>
          <a:solidFill>
            <a:srgbClr val="99CCFF"/>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两例发生在美国的研究报告：</a:t>
            </a:r>
            <a:endParaRPr kumimoji="0" lang="zh-CN" altLang="en-US" sz="40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10947" name="Rectangle 3"/>
          <p:cNvSpPr>
            <a:spLocks noGrp="1"/>
          </p:cNvSpPr>
          <p:nvPr>
            <p:ph idx="1"/>
          </p:nvPr>
        </p:nvSpPr>
        <p:spPr>
          <a:xfrm>
            <a:off x="457200" y="1231900"/>
            <a:ext cx="8229600" cy="5005388"/>
          </a:xfrm>
        </p:spPr>
        <p:txBody>
          <a:bodyPr vert="horz" wrap="square" lIns="91440" tIns="45720" rIns="91440" bIns="45720" anchor="t"/>
          <a:lstStyle/>
          <a:p>
            <a:pPr algn="just" eaLnBrk="1" hangingPunct="1">
              <a:spcBef>
                <a:spcPts val="600"/>
              </a:spcBef>
            </a:pPr>
            <a:r>
              <a:rPr lang="en-US" altLang="zh-CN" sz="2800" dirty="0">
                <a:solidFill>
                  <a:srgbClr val="C00000"/>
                </a:solidFill>
                <a:latin typeface="微软雅黑" panose="020B0503020204020204" pitchFamily="34" charset="-122"/>
                <a:ea typeface="微软雅黑" panose="020B0503020204020204" pitchFamily="34" charset="-122"/>
              </a:rPr>
              <a:t>1940/1947/1948</a:t>
            </a:r>
            <a:r>
              <a:rPr lang="zh-CN" altLang="en-US" sz="2800" dirty="0">
                <a:solidFill>
                  <a:srgbClr val="C00000"/>
                </a:solidFill>
                <a:latin typeface="微软雅黑" panose="020B0503020204020204" pitchFamily="34" charset="-122"/>
                <a:ea typeface="微软雅黑" panose="020B0503020204020204" pitchFamily="34" charset="-122"/>
              </a:rPr>
              <a:t>年</a:t>
            </a:r>
            <a:r>
              <a:rPr lang="zh-CN" altLang="en-US" sz="2800" b="1" dirty="0">
                <a:solidFill>
                  <a:srgbClr val="C00000"/>
                </a:solidFill>
                <a:latin typeface="微软雅黑" panose="020B0503020204020204" pitchFamily="34" charset="-122"/>
                <a:ea typeface="微软雅黑" panose="020B0503020204020204" pitchFamily="34" charset="-122"/>
              </a:rPr>
              <a:t>金斯利</a:t>
            </a:r>
            <a:r>
              <a:rPr lang="en-US" altLang="zh-CN" sz="2800" b="1" dirty="0">
                <a:solidFill>
                  <a:srgbClr val="C00000"/>
                </a:solidFill>
                <a:latin typeface="微软雅黑" panose="020B0503020204020204" pitchFamily="34" charset="-122"/>
                <a:ea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rPr>
              <a:t>戴维斯曾追踪报告：</a:t>
            </a:r>
            <a:endParaRPr lang="zh-CN" altLang="en-US" sz="2800" b="1" dirty="0">
              <a:solidFill>
                <a:srgbClr val="C00000"/>
              </a:solidFill>
              <a:latin typeface="微软雅黑" panose="020B0503020204020204" pitchFamily="34" charset="-122"/>
              <a:ea typeface="微软雅黑" panose="020B0503020204020204" pitchFamily="34" charset="-122"/>
            </a:endParaRPr>
          </a:p>
          <a:p>
            <a:pPr algn="just" eaLnBrk="1" hangingPunct="1">
              <a:spcBef>
                <a:spcPts val="600"/>
              </a:spcBef>
            </a:pPr>
            <a:r>
              <a:rPr lang="zh-CN" altLang="en-US" sz="2800" b="1" dirty="0">
                <a:solidFill>
                  <a:srgbClr val="0000FF"/>
                </a:solidFill>
                <a:latin typeface="微软雅黑" panose="020B0503020204020204" pitchFamily="34" charset="-122"/>
                <a:ea typeface="微软雅黑" panose="020B0503020204020204" pitchFamily="34" charset="-122"/>
              </a:rPr>
              <a:t>私生女安娜的例子：</a:t>
            </a:r>
            <a:r>
              <a:rPr lang="zh-CN" altLang="en-US" sz="2400" dirty="0">
                <a:latin typeface="微软雅黑" panose="020B0503020204020204" pitchFamily="34" charset="-122"/>
                <a:ea typeface="微软雅黑" panose="020B0503020204020204" pitchFamily="34" charset="-122"/>
              </a:rPr>
              <a:t>出生后即被外祖父隔离，</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岁时被发现，不会讲话、不会走路、不会自己吃饭、感情麻木、对人毫无兴趣。经过教化的努力，</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年半后死去时，才达到两三岁孩子的社会化水平。</a:t>
            </a:r>
            <a:endParaRPr lang="zh-CN" altLang="en-US" sz="2400" dirty="0">
              <a:latin typeface="微软雅黑" panose="020B0503020204020204" pitchFamily="34" charset="-122"/>
              <a:ea typeface="微软雅黑" panose="020B0503020204020204" pitchFamily="34" charset="-122"/>
            </a:endParaRPr>
          </a:p>
          <a:p>
            <a:pPr algn="just" eaLnBrk="1" hangingPunct="1">
              <a:spcBef>
                <a:spcPts val="600"/>
              </a:spcBef>
            </a:pPr>
            <a:r>
              <a:rPr lang="zh-CN" altLang="en-US" sz="2800" b="1" dirty="0">
                <a:solidFill>
                  <a:srgbClr val="0000FF"/>
                </a:solidFill>
                <a:latin typeface="微软雅黑" panose="020B0503020204020204" pitchFamily="34" charset="-122"/>
                <a:ea typeface="微软雅黑" panose="020B0503020204020204" pitchFamily="34" charset="-122"/>
              </a:rPr>
              <a:t>伊莎贝尔的例子：</a:t>
            </a:r>
            <a:r>
              <a:rPr lang="zh-CN" altLang="en-US" sz="2400" dirty="0">
                <a:latin typeface="微软雅黑" panose="020B0503020204020204" pitchFamily="34" charset="-122"/>
                <a:ea typeface="微软雅黑" panose="020B0503020204020204" pitchFamily="34" charset="-122"/>
              </a:rPr>
              <a:t>也是私生女，出生后与聋哑的母亲一起被关在黑屋子里，</a:t>
            </a:r>
            <a:r>
              <a:rPr lang="en-US" altLang="zh-CN" sz="2400" dirty="0">
                <a:latin typeface="微软雅黑" panose="020B0503020204020204" pitchFamily="34" charset="-122"/>
                <a:ea typeface="微软雅黑" panose="020B0503020204020204" pitchFamily="34" charset="-122"/>
              </a:rPr>
              <a:t>6</a:t>
            </a:r>
            <a:r>
              <a:rPr lang="zh-CN" altLang="en-US" sz="2400" dirty="0">
                <a:latin typeface="微软雅黑" panose="020B0503020204020204" pitchFamily="34" charset="-122"/>
                <a:ea typeface="微软雅黑" panose="020B0503020204020204" pitchFamily="34" charset="-122"/>
              </a:rPr>
              <a:t>岁半时被发现，对其他人的举动“简直象一头野兽”，被认为是低能儿，但经过教化，前期十分缓慢，后来突然迅速地通过了童年期需要通过的各个学习阶段，</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岁半时已达到正常的智力发展水平。</a:t>
            </a:r>
            <a:endParaRPr lang="zh-CN" altLang="en-US" sz="2400" dirty="0">
              <a:latin typeface="微软雅黑" panose="020B0503020204020204" pitchFamily="34" charset="-122"/>
              <a:ea typeface="微软雅黑" panose="020B0503020204020204" pitchFamily="34" charset="-122"/>
            </a:endParaRPr>
          </a:p>
          <a:p>
            <a:pPr algn="just" eaLnBrk="1" hangingPunct="1">
              <a:spcBef>
                <a:spcPts val="600"/>
              </a:spcBef>
            </a:pPr>
            <a:r>
              <a:rPr lang="zh-CN" altLang="en-US" sz="2400" b="1" dirty="0">
                <a:solidFill>
                  <a:srgbClr val="0000FF"/>
                </a:solidFill>
                <a:latin typeface="微软雅黑" panose="020B0503020204020204" pitchFamily="34" charset="-122"/>
                <a:ea typeface="微软雅黑" panose="020B0503020204020204" pitchFamily="34" charset="-122"/>
              </a:rPr>
              <a:t>此前，两者唯一的差别就是被隔离时，后者能够与聋哑母亲在一起，母女俩用手势进行交流，有初阶社会化过程。</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fade">
                                      <p:cBhvr>
                                        <p:cTn id="7" dur="20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0947">
                                            <p:txEl>
                                              <p:pRg st="0" end="0"/>
                                            </p:txEl>
                                          </p:spTgt>
                                        </p:tgtEl>
                                        <p:attrNameLst>
                                          <p:attrName>style.visibility</p:attrName>
                                        </p:attrNameLst>
                                      </p:cBhvr>
                                      <p:to>
                                        <p:strVal val="visible"/>
                                      </p:to>
                                    </p:set>
                                    <p:animEffect transition="in" filter="fade">
                                      <p:cBhvr>
                                        <p:cTn id="12" dur="2000"/>
                                        <p:tgtEl>
                                          <p:spTgt spid="2109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0947">
                                            <p:txEl>
                                              <p:pRg st="1" end="1"/>
                                            </p:txEl>
                                          </p:spTgt>
                                        </p:tgtEl>
                                        <p:attrNameLst>
                                          <p:attrName>style.visibility</p:attrName>
                                        </p:attrNameLst>
                                      </p:cBhvr>
                                      <p:to>
                                        <p:strVal val="visible"/>
                                      </p:to>
                                    </p:set>
                                    <p:animEffect transition="in" filter="fade">
                                      <p:cBhvr>
                                        <p:cTn id="17" dur="2000"/>
                                        <p:tgtEl>
                                          <p:spTgt spid="21094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0947">
                                            <p:txEl>
                                              <p:pRg st="2" end="2"/>
                                            </p:txEl>
                                          </p:spTgt>
                                        </p:tgtEl>
                                        <p:attrNameLst>
                                          <p:attrName>style.visibility</p:attrName>
                                        </p:attrNameLst>
                                      </p:cBhvr>
                                      <p:to>
                                        <p:strVal val="visible"/>
                                      </p:to>
                                    </p:set>
                                    <p:animEffect transition="in" filter="fade">
                                      <p:cBhvr>
                                        <p:cTn id="22" dur="2000"/>
                                        <p:tgtEl>
                                          <p:spTgt spid="21094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0947">
                                            <p:txEl>
                                              <p:pRg st="3" end="3"/>
                                            </p:txEl>
                                          </p:spTgt>
                                        </p:tgtEl>
                                        <p:attrNameLst>
                                          <p:attrName>style.visibility</p:attrName>
                                        </p:attrNameLst>
                                      </p:cBhvr>
                                      <p:to>
                                        <p:strVal val="visible"/>
                                      </p:to>
                                    </p:set>
                                    <p:animEffect transition="in" filter="fade">
                                      <p:cBhvr>
                                        <p:cTn id="27" dur="2000"/>
                                        <p:tgtEl>
                                          <p:spTgt spid="2109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animBg="1"/>
      <p:bldP spid="21094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7F356E3-321E-4F1A-B101-019C948E8BB8}"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536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09922" name="Rectangle 2"/>
          <p:cNvSpPr>
            <a:spLocks noGrp="1" noChangeArrowheads="1"/>
          </p:cNvSpPr>
          <p:nvPr>
            <p:ph type="title"/>
          </p:nvPr>
        </p:nvSpPr>
        <p:spPr>
          <a:xfrm>
            <a:off x="457200" y="277813"/>
            <a:ext cx="8229600" cy="774700"/>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8.1.4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社会结构要素</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5365" name="Rectangle 3"/>
          <p:cNvSpPr>
            <a:spLocks noGrp="1"/>
          </p:cNvSpPr>
          <p:nvPr>
            <p:ph idx="1"/>
          </p:nvPr>
        </p:nvSpPr>
        <p:spPr>
          <a:xfrm>
            <a:off x="457200" y="1196975"/>
            <a:ext cx="8229600" cy="4789488"/>
          </a:xfrm>
        </p:spPr>
        <p:txBody>
          <a:bodyPr vert="horz" wrap="square" lIns="91440" tIns="45720" rIns="91440" bIns="45720" anchor="t"/>
          <a:lstStyle/>
          <a:p>
            <a:pPr algn="just" eaLnBrk="1" hangingPunct="1">
              <a:lnSpc>
                <a:spcPct val="110000"/>
              </a:lnSpc>
              <a:spcBef>
                <a:spcPct val="40000"/>
              </a:spcBef>
            </a:pPr>
            <a:r>
              <a:rPr lang="zh-CN" altLang="en-US" sz="2800" b="1" dirty="0">
                <a:solidFill>
                  <a:srgbClr val="0000FF"/>
                </a:solidFill>
                <a:latin typeface="微软雅黑" panose="020B0503020204020204" pitchFamily="34" charset="-122"/>
                <a:ea typeface="微软雅黑" panose="020B0503020204020204" pitchFamily="34" charset="-122"/>
              </a:rPr>
              <a:t>地位</a:t>
            </a: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身份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每个人在社会上占据的一个或多个位置。如</a:t>
            </a:r>
            <a:r>
              <a:rPr lang="zh-CN" altLang="en-US" sz="2400" dirty="0" smtClean="0">
                <a:latin typeface="微软雅黑" panose="020B0503020204020204" pitchFamily="34" charset="-122"/>
                <a:ea typeface="微软雅黑" panose="020B0503020204020204" pitchFamily="34" charset="-122"/>
              </a:rPr>
              <a:t>：子女、师生、上下级等</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a:p>
            <a:pPr algn="just" eaLnBrk="1" hangingPunct="1">
              <a:lnSpc>
                <a:spcPct val="110000"/>
              </a:lnSpc>
              <a:spcBef>
                <a:spcPct val="40000"/>
              </a:spcBef>
            </a:pPr>
            <a:r>
              <a:rPr lang="zh-CN" altLang="en-US" sz="2800" b="1" dirty="0">
                <a:solidFill>
                  <a:srgbClr val="0000FF"/>
                </a:solidFill>
                <a:latin typeface="微软雅黑" panose="020B0503020204020204" pitchFamily="34" charset="-122"/>
                <a:ea typeface="微软雅黑" panose="020B0503020204020204" pitchFamily="34" charset="-122"/>
              </a:rPr>
              <a:t>角色 </a:t>
            </a:r>
            <a:r>
              <a:rPr lang="en-US" altLang="zh-CN" sz="26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社会上每种地位都有一套被期待的行为模式、义务和特权，即一种角色。如总统、教授、董事长等；</a:t>
            </a:r>
            <a:endParaRPr lang="zh-CN" altLang="en-US" sz="2400" dirty="0">
              <a:latin typeface="微软雅黑" panose="020B0503020204020204" pitchFamily="34" charset="-122"/>
              <a:ea typeface="微软雅黑" panose="020B0503020204020204" pitchFamily="34" charset="-122"/>
            </a:endParaRPr>
          </a:p>
          <a:p>
            <a:pPr algn="just" eaLnBrk="1" hangingPunct="1">
              <a:lnSpc>
                <a:spcPct val="110000"/>
              </a:lnSpc>
              <a:spcBef>
                <a:spcPct val="40000"/>
              </a:spcBef>
            </a:pPr>
            <a:r>
              <a:rPr lang="zh-CN" altLang="en-US" sz="2800" b="1" dirty="0">
                <a:solidFill>
                  <a:srgbClr val="0000FF"/>
                </a:solidFill>
                <a:latin typeface="微软雅黑" panose="020B0503020204020204" pitchFamily="34" charset="-122"/>
                <a:ea typeface="微软雅黑" panose="020B0503020204020204" pitchFamily="34" charset="-122"/>
              </a:rPr>
              <a:t>群体</a:t>
            </a: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团体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由一群在对彼此的行为有着共同期待的基础上一起进行有规则的相互作用的人组成的。就是一群地位和角色相互关联的人。（首属群体、次属群体）</a:t>
            </a:r>
            <a:endParaRPr lang="zh-CN" altLang="en-US" sz="2600" dirty="0">
              <a:latin typeface="微软雅黑" panose="020B0503020204020204" pitchFamily="34" charset="-122"/>
              <a:ea typeface="微软雅黑" panose="020B0503020204020204" pitchFamily="34" charset="-122"/>
            </a:endParaRPr>
          </a:p>
          <a:p>
            <a:pPr algn="just" eaLnBrk="1" hangingPunct="1">
              <a:lnSpc>
                <a:spcPct val="110000"/>
              </a:lnSpc>
              <a:spcBef>
                <a:spcPct val="40000"/>
              </a:spcBef>
            </a:pPr>
            <a:r>
              <a:rPr lang="zh-CN" altLang="en-US" sz="2800" b="1" dirty="0">
                <a:solidFill>
                  <a:srgbClr val="0000FF"/>
                </a:solidFill>
                <a:latin typeface="微软雅黑" panose="020B0503020204020204" pitchFamily="34" charset="-122"/>
                <a:ea typeface="微软雅黑" panose="020B0503020204020204" pitchFamily="34" charset="-122"/>
              </a:rPr>
              <a:t>制度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是稳定地组合在一起的一套价值标准、规范、地位、角色和群体，是围绕一种基本的社会需要形成的。如：家庭、教育、宗教、法律、政治制度、经济制度等。</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365">
                                            <p:txEl>
                                              <p:pRg st="1" end="1"/>
                                            </p:txEl>
                                          </p:spTgt>
                                        </p:tgtEl>
                                        <p:attrNameLst>
                                          <p:attrName>style.visibility</p:attrName>
                                        </p:attrNameLst>
                                      </p:cBhvr>
                                      <p:to>
                                        <p:strVal val="visible"/>
                                      </p:to>
                                    </p:set>
                                    <p:animEffect transition="in" filter="wipe(left)">
                                      <p:cBhvr>
                                        <p:cTn id="7" dur="500"/>
                                        <p:tgtEl>
                                          <p:spTgt spid="1536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365">
                                            <p:txEl>
                                              <p:pRg st="2" end="2"/>
                                            </p:txEl>
                                          </p:spTgt>
                                        </p:tgtEl>
                                        <p:attrNameLst>
                                          <p:attrName>style.visibility</p:attrName>
                                        </p:attrNameLst>
                                      </p:cBhvr>
                                      <p:to>
                                        <p:strVal val="visible"/>
                                      </p:to>
                                    </p:set>
                                    <p:animEffect transition="in" filter="wipe(right)">
                                      <p:cBhvr>
                                        <p:cTn id="12" dur="500"/>
                                        <p:tgtEl>
                                          <p:spTgt spid="1536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365">
                                            <p:txEl>
                                              <p:pRg st="3" end="3"/>
                                            </p:txEl>
                                          </p:spTgt>
                                        </p:tgtEl>
                                        <p:attrNameLst>
                                          <p:attrName>style.visibility</p:attrName>
                                        </p:attrNameLst>
                                      </p:cBhvr>
                                      <p:to>
                                        <p:strVal val="visible"/>
                                      </p:to>
                                    </p:set>
                                    <p:animEffect transition="in" filter="wipe(down)">
                                      <p:cBhvr>
                                        <p:cTn id="17" dur="500"/>
                                        <p:tgtEl>
                                          <p:spTgt spid="1536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5"/>
          <p:cNvSpPr>
            <a:spLocks noGrp="1"/>
          </p:cNvSpPr>
          <p:nvPr>
            <p:ph type="ctrTitle"/>
          </p:nvPr>
        </p:nvSpPr>
        <p:spPr>
          <a:xfrm>
            <a:off x="539750" y="836613"/>
            <a:ext cx="7781925" cy="2008188"/>
          </a:xfrm>
          <a:solidFill>
            <a:srgbClr val="FFFF00"/>
          </a:solidFill>
        </p:spPr>
        <p:txBody>
          <a:bodyPr vert="horz" wrap="square" lIns="91440" tIns="45720" rIns="91440" bIns="45720" numCol="1" anchor="t" anchorCtr="0" compatLnSpc="1"/>
          <a:lstStyle/>
          <a:p>
            <a:pPr marL="0" marR="0" lvl="0" indent="0" algn="ctr" defTabSz="914400" rtl="0" eaLnBrk="0" fontAlgn="base" latinLnBrk="0" hangingPunct="0">
              <a:lnSpc>
                <a:spcPct val="200000"/>
              </a:lnSpc>
              <a:spcBef>
                <a:spcPct val="0"/>
              </a:spcBef>
              <a:spcAft>
                <a:spcPct val="0"/>
              </a:spcAft>
              <a:buClrTx/>
              <a:buSzTx/>
              <a:buFontTx/>
              <a:buNone/>
              <a:defRPr/>
            </a:pPr>
            <a:r>
              <a:rPr kumimoji="0" lang="en-US" altLang="zh-CN" sz="50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8.2 </a:t>
            </a:r>
            <a:r>
              <a:rPr kumimoji="0" lang="zh-CN" altLang="en-US" sz="50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社会角色</a:t>
            </a:r>
            <a:endParaRPr kumimoji="0" lang="zh-CN" altLang="en-US" sz="50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4" name="日期占位符 3"/>
          <p:cNvSpPr txBox="1">
            <a:spLocks noGrp="1"/>
          </p:cNvSpPr>
          <p:nvPr>
            <p:ph type="dt" sz="half" idx="2"/>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FBA2AC2C-1D8A-492E-972D-DB1505FCD293}" type="datetime8">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6388" name="灯片编号占位符 4"/>
          <p:cNvSpPr txBox="1">
            <a:spLocks noGrp="1"/>
          </p:cNvSpPr>
          <p:nvPr>
            <p:ph type="sldNum" sz="quarter" idx="4"/>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mn-lt"/>
                <a:ea typeface="+mn-ea"/>
                <a:cs typeface="+mn-cs"/>
              </a:rPr>
            </a:fld>
            <a:endParaRPr lang="en-US" altLang="zh-CN" sz="1200" dirty="0">
              <a:latin typeface="+mn-lt"/>
              <a:ea typeface="+mn-ea"/>
              <a:cs typeface="+mn-cs"/>
            </a:endParaRPr>
          </a:p>
        </p:txBody>
      </p:sp>
      <p:pic>
        <p:nvPicPr>
          <p:cNvPr id="16389" name="Picture 15" descr="三人-讨论"/>
          <p:cNvPicPr>
            <a:picLocks noChangeAspect="1"/>
          </p:cNvPicPr>
          <p:nvPr/>
        </p:nvPicPr>
        <p:blipFill>
          <a:blip r:embed="rId1">
            <a:clrChange>
              <a:clrFrom>
                <a:srgbClr val="FFFFFF"/>
              </a:clrFrom>
              <a:clrTo>
                <a:srgbClr val="FFFFFF">
                  <a:alpha val="0"/>
                </a:srgbClr>
              </a:clrTo>
            </a:clrChange>
          </a:blip>
          <a:stretch>
            <a:fillRect/>
          </a:stretch>
        </p:blipFill>
        <p:spPr>
          <a:xfrm>
            <a:off x="2484438" y="2708275"/>
            <a:ext cx="4051300" cy="2941638"/>
          </a:xfrm>
          <a:prstGeom prst="rect">
            <a:avLst/>
          </a:prstGeom>
          <a:noFill/>
          <a:ln w="9525">
            <a:noFill/>
          </a:ln>
        </p:spPr>
      </p:pic>
    </p:spTree>
  </p:cSld>
  <p:clrMapOvr>
    <a:masterClrMapping/>
  </p:clrMapOvr>
  <p:transition>
    <p:wheel spokes="8"/>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p:cNvSpPr>
          <p:nvPr>
            <p:ph type="title" idx="4294967295"/>
          </p:nvPr>
        </p:nvSpPr>
        <p:spPr>
          <a:xfrm>
            <a:off x="363220" y="246380"/>
            <a:ext cx="8267700" cy="1143000"/>
          </a:xfrm>
          <a:blipFill>
            <a:blip r:embed="rId1"/>
          </a:blipFill>
        </p:spPr>
        <p:txBody>
          <a:bodyPr vert="horz" wrap="square" lIns="91440" tIns="45720" rIns="91440" bIns="45720" anchor="ctr"/>
          <a:lstStyle/>
          <a:p>
            <a:pPr algn="ctr"/>
            <a:r>
              <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如何正确对待“自我”？</a:t>
            </a:r>
            <a:endParaRPr lang="zh-CN" altLang="en-US" sz="4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867" name="Rectangle 3"/>
          <p:cNvSpPr>
            <a:spLocks noGrp="1" noRot="1"/>
          </p:cNvSpPr>
          <p:nvPr>
            <p:ph type="body" idx="4294967295"/>
          </p:nvPr>
        </p:nvSpPr>
        <p:spPr>
          <a:xfrm>
            <a:off x="301625" y="1484313"/>
            <a:ext cx="8447088" cy="4681537"/>
          </a:xfrm>
        </p:spPr>
        <p:txBody>
          <a:bodyPr vert="horz" wrap="square" lIns="91440" tIns="45720" rIns="91440" bIns="45720" anchor="t"/>
          <a:lstStyle/>
          <a:p>
            <a:r>
              <a:rPr lang="zh-CN" altLang="en-US" sz="2800" b="1" dirty="0">
                <a:solidFill>
                  <a:srgbClr val="C00000"/>
                </a:solidFill>
                <a:latin typeface="微软雅黑" panose="020B0503020204020204" pitchFamily="34" charset="-122"/>
                <a:ea typeface="微软雅黑" panose="020B0503020204020204" pitchFamily="34" charset="-122"/>
              </a:rPr>
              <a:t>理发师悖论：</a:t>
            </a:r>
            <a:endParaRPr lang="zh-CN" altLang="en-US" sz="2800" b="1" dirty="0">
              <a:solidFill>
                <a:srgbClr val="0066CC"/>
              </a:solidFill>
              <a:latin typeface="微软雅黑" panose="020B0503020204020204" pitchFamily="34" charset="-122"/>
              <a:ea typeface="微软雅黑" panose="020B0503020204020204" pitchFamily="34" charset="-122"/>
            </a:endParaRPr>
          </a:p>
          <a:p>
            <a:r>
              <a:rPr lang="zh-CN" altLang="en-US" sz="2800" b="1" dirty="0">
                <a:solidFill>
                  <a:srgbClr val="C00000"/>
                </a:solidFill>
                <a:latin typeface="微软雅黑" panose="020B0503020204020204" pitchFamily="34" charset="-122"/>
                <a:ea typeface="微软雅黑" panose="020B0503020204020204" pitchFamily="34" charset="-122"/>
              </a:rPr>
              <a:t>“真理都是相对”</a:t>
            </a:r>
            <a:r>
              <a:rPr lang="zh-CN" altLang="en-US" sz="2800" b="1" dirty="0">
                <a:solidFill>
                  <a:srgbClr val="0066CC"/>
                </a:solidFill>
                <a:latin typeface="微软雅黑" panose="020B0503020204020204" pitchFamily="34" charset="-122"/>
                <a:ea typeface="微软雅黑" panose="020B0503020204020204" pitchFamily="34" charset="-122"/>
              </a:rPr>
              <a:t>把这句话也把</a:t>
            </a:r>
            <a:r>
              <a:rPr lang="zh-CN" altLang="en-US" sz="2800" b="1" dirty="0">
                <a:solidFill>
                  <a:srgbClr val="0066CC"/>
                </a:solidFill>
                <a:latin typeface="微软雅黑" panose="020B0503020204020204" pitchFamily="34" charset="-122"/>
                <a:ea typeface="微软雅黑" panose="020B0503020204020204" pitchFamily="34" charset="-122"/>
              </a:rPr>
              <a:t>自身排除在外；</a:t>
            </a:r>
            <a:endParaRPr lang="zh-CN" altLang="en-US" sz="2800" b="1" dirty="0">
              <a:solidFill>
                <a:srgbClr val="0066CC"/>
              </a:solidFill>
              <a:latin typeface="微软雅黑" panose="020B0503020204020204" pitchFamily="34" charset="-122"/>
              <a:ea typeface="微软雅黑" panose="020B0503020204020204" pitchFamily="34" charset="-122"/>
            </a:endParaRPr>
          </a:p>
          <a:p>
            <a:pPr>
              <a:buFont typeface="Wingdings 2" panose="05020102010507070707" pitchFamily="18" charset="2"/>
              <a:buNone/>
            </a:pPr>
            <a:r>
              <a:rPr lang="zh-CN" altLang="en-US" sz="2800" b="1" dirty="0">
                <a:solidFill>
                  <a:schemeClr val="tx2"/>
                </a:solidFill>
                <a:latin typeface="微软雅黑" panose="020B0503020204020204" pitchFamily="34" charset="-122"/>
                <a:ea typeface="微软雅黑" panose="020B0503020204020204" pitchFamily="34" charset="-122"/>
              </a:rPr>
              <a:t>   </a:t>
            </a:r>
            <a:r>
              <a:rPr lang="zh-CN" altLang="en-US" sz="2800" b="1" dirty="0">
                <a:solidFill>
                  <a:srgbClr val="0066CC"/>
                </a:solidFill>
                <a:latin typeface="微软雅黑" panose="020B0503020204020204" pitchFamily="34" charset="-122"/>
                <a:ea typeface="微软雅黑" panose="020B0503020204020204" pitchFamily="34" charset="-122"/>
              </a:rPr>
              <a:t>我们既</a:t>
            </a:r>
            <a:r>
              <a:rPr lang="zh-CN" altLang="en-US" sz="2800" b="1" dirty="0">
                <a:solidFill>
                  <a:srgbClr val="0066CC"/>
                </a:solidFill>
                <a:latin typeface="微软雅黑" panose="020B0503020204020204" pitchFamily="34" charset="-122"/>
                <a:ea typeface="微软雅黑" panose="020B0503020204020204" pitchFamily="34" charset="-122"/>
              </a:rPr>
              <a:t>属于物质世界的存在，又属于意识的主体。</a:t>
            </a:r>
            <a:endParaRPr lang="en-US" altLang="zh-CN" sz="2800" b="1" dirty="0">
              <a:solidFill>
                <a:srgbClr val="0066CC"/>
              </a:solidFill>
              <a:latin typeface="微软雅黑" panose="020B0503020204020204" pitchFamily="34" charset="-122"/>
              <a:ea typeface="微软雅黑" panose="020B0503020204020204" pitchFamily="34" charset="-122"/>
            </a:endParaRPr>
          </a:p>
          <a:p>
            <a:r>
              <a:rPr lang="zh-CN" altLang="en-US" sz="2800" b="1" dirty="0">
                <a:solidFill>
                  <a:srgbClr val="0066CC"/>
                </a:solidFill>
                <a:latin typeface="微软雅黑" panose="020B0503020204020204" pitchFamily="34" charset="-122"/>
                <a:ea typeface="微软雅黑" panose="020B0503020204020204" pitchFamily="34" charset="-122"/>
              </a:rPr>
              <a:t>同属物质世界，我们有生命而被区别于物质世界；</a:t>
            </a:r>
            <a:endParaRPr lang="zh-CN" altLang="en-US" sz="2800" b="1" dirty="0">
              <a:solidFill>
                <a:srgbClr val="0066CC"/>
              </a:solidFill>
              <a:latin typeface="微软雅黑" panose="020B0503020204020204" pitchFamily="34" charset="-122"/>
              <a:ea typeface="微软雅黑" panose="020B0503020204020204" pitchFamily="34" charset="-122"/>
            </a:endParaRPr>
          </a:p>
          <a:p>
            <a:r>
              <a:rPr lang="zh-CN" altLang="en-US" sz="2800" b="1" dirty="0">
                <a:solidFill>
                  <a:srgbClr val="0066CC"/>
                </a:solidFill>
                <a:latin typeface="微软雅黑" panose="020B0503020204020204" pitchFamily="34" charset="-122"/>
                <a:ea typeface="微软雅黑" panose="020B0503020204020204" pitchFamily="34" charset="-122"/>
              </a:rPr>
              <a:t>同属于生命体，我们有意识而被区别于其他物种；</a:t>
            </a:r>
            <a:endParaRPr lang="zh-CN" altLang="en-US" sz="2800" b="1" dirty="0">
              <a:solidFill>
                <a:srgbClr val="0066CC"/>
              </a:solidFill>
              <a:latin typeface="微软雅黑" panose="020B0503020204020204" pitchFamily="34" charset="-122"/>
              <a:ea typeface="微软雅黑" panose="020B0503020204020204" pitchFamily="34" charset="-122"/>
            </a:endParaRPr>
          </a:p>
          <a:p>
            <a:r>
              <a:rPr lang="zh-CN" altLang="en-US" sz="2800" b="1" dirty="0">
                <a:solidFill>
                  <a:srgbClr val="0066CC"/>
                </a:solidFill>
                <a:latin typeface="微软雅黑" panose="020B0503020204020204" pitchFamily="34" charset="-122"/>
                <a:ea typeface="微软雅黑" panose="020B0503020204020204" pitchFamily="34" charset="-122"/>
              </a:rPr>
              <a:t>同属于有文化，我们的文化而被区别于其他文化；</a:t>
            </a:r>
            <a:endParaRPr lang="zh-CN" altLang="en-US" sz="2800" b="1" dirty="0">
              <a:solidFill>
                <a:srgbClr val="0066CC"/>
              </a:solidFill>
              <a:latin typeface="微软雅黑" panose="020B0503020204020204" pitchFamily="34" charset="-122"/>
              <a:ea typeface="微软雅黑" panose="020B0503020204020204" pitchFamily="34" charset="-122"/>
            </a:endParaRPr>
          </a:p>
          <a:p>
            <a:r>
              <a:rPr lang="zh-CN" altLang="en-US" sz="2800" b="1" dirty="0">
                <a:solidFill>
                  <a:srgbClr val="0066CC"/>
                </a:solidFill>
                <a:latin typeface="微软雅黑" panose="020B0503020204020204" pitchFamily="34" charset="-122"/>
                <a:ea typeface="微软雅黑" panose="020B0503020204020204" pitchFamily="34" charset="-122"/>
              </a:rPr>
              <a:t>因此我们就无视自然，我们便奴役其他动物，我们歧视其他民族，并要用我们的文明去“普世”；</a:t>
            </a:r>
            <a:endParaRPr lang="zh-CN" altLang="en-US" sz="2800" b="1" dirty="0">
              <a:solidFill>
                <a:srgbClr val="0066CC"/>
              </a:solidFill>
              <a:latin typeface="微软雅黑" panose="020B0503020204020204" pitchFamily="34" charset="-122"/>
              <a:ea typeface="微软雅黑" panose="020B0503020204020204" pitchFamily="34" charset="-122"/>
            </a:endParaRPr>
          </a:p>
          <a:p>
            <a:r>
              <a:rPr lang="zh-CN" altLang="en-US" sz="2800" b="1" dirty="0">
                <a:solidFill>
                  <a:srgbClr val="C00000"/>
                </a:solidFill>
                <a:latin typeface="微软雅黑" panose="020B0503020204020204" pitchFamily="34" charset="-122"/>
                <a:ea typeface="微软雅黑" panose="020B0503020204020204" pitchFamily="34" charset="-122"/>
              </a:rPr>
              <a:t>我与他人、我与社会、我与国家的关系怎样</a:t>
            </a:r>
            <a:r>
              <a:rPr lang="zh-CN" altLang="en-US" sz="2800" b="1" dirty="0">
                <a:solidFill>
                  <a:srgbClr val="C00000"/>
                </a:solidFill>
                <a:latin typeface="微软雅黑" panose="020B0503020204020204" pitchFamily="34" charset="-122"/>
                <a:ea typeface="微软雅黑" panose="020B0503020204020204" pitchFamily="34" charset="-122"/>
              </a:rPr>
              <a:t>处理？</a:t>
            </a:r>
            <a:endParaRPr lang="zh-CN" altLang="en-US" sz="2800" b="1" dirty="0">
              <a:solidFill>
                <a:srgbClr val="C00000"/>
              </a:solidFill>
              <a:latin typeface="微软雅黑" panose="020B0503020204020204" pitchFamily="34" charset="-122"/>
              <a:ea typeface="微软雅黑" panose="020B0503020204020204" pitchFamily="34" charset="-122"/>
            </a:endParaRPr>
          </a:p>
          <a:p>
            <a:r>
              <a:rPr lang="zh-CN" altLang="en-US" sz="2800" b="1" dirty="0">
                <a:solidFill>
                  <a:srgbClr val="C00000"/>
                </a:solidFill>
                <a:latin typeface="微软雅黑" panose="020B0503020204020204" pitchFamily="34" charset="-122"/>
                <a:ea typeface="微软雅黑" panose="020B0503020204020204" pitchFamily="34" charset="-122"/>
              </a:rPr>
              <a:t>人与自然的关系，适应还是征服？</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50240" y="2110740"/>
            <a:ext cx="7922895" cy="2861310"/>
          </a:xfrm>
          <a:prstGeom prst="rect">
            <a:avLst/>
          </a:prstGeom>
          <a:solidFill>
            <a:srgbClr val="FFFF99"/>
          </a:solidFill>
          <a:ln w="25400">
            <a:solidFill>
              <a:srgbClr val="C00000"/>
            </a:solidFill>
          </a:ln>
        </p:spPr>
        <p:txBody>
          <a:bodyPr wrap="square" rtlCol="0">
            <a:spAutoFi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在某个城市中有一位理发师，他的广告词是这样写的：“本人的理发技艺十分高超，誉满全城。</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我将为本城所有不给自己刮脸的人刮脸，我也只给这些人刮脸</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。我对各位表示热诚欢迎！”来找他刮脸的人络绎不绝，自然都是那些不给自己刮脸的人。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可是，有一天，这位理发师从镜子里看见自己的胡子长了，他本能地抓起了剃刀</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，那么</a:t>
            </a:r>
            <a:r>
              <a:rPr lang="zh-CN" altLang="en-US" sz="2000" b="1" dirty="0" smtClean="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他</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能不能给他自己刮脸呢？</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如果他不给自己刮脸，他就属于</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“不给自己刮脸的人”，他就要给自己刮脸，</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而如果他给自己刮脸呢？他又属于“给自己刮脸的人”，那就不该给</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他</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刮脸。</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这就是</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理发师悖论</a:t>
            </a: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674" name="灯片编号占位符 3"/>
          <p:cNvSpPr>
            <a:spLocks noGrp="1"/>
          </p:cNvSpPr>
          <p:nvPr/>
        </p:nvSpPr>
        <p:spPr>
          <a:xfrm>
            <a:off x="7143750" y="6396990"/>
            <a:ext cx="1905000" cy="457200"/>
          </a:xfrm>
          <a:prstGeom prst="rect">
            <a:avLst/>
          </a:prstGeom>
          <a:noFill/>
          <a:ln w="9525">
            <a:noFill/>
            <a:miter lim="800000"/>
          </a:ln>
          <a:effectLst/>
        </p:spPr>
        <p:txBody>
          <a:bodyPr vert="horz" wrap="square" lIns="91440" tIns="45720" rIns="91440" bIns="45720" numCol="1" anchor="t" anchorCtr="0" compatLnSpc="1"/>
          <a:lstStyle>
            <a:lvl1pPr>
              <a:defRPr sz="5400">
                <a:solidFill>
                  <a:schemeClr val="tx1"/>
                </a:solidFill>
                <a:latin typeface="隶书" panose="02010509060101010101" pitchFamily="49" charset="-122"/>
                <a:ea typeface="隶书" panose="02010509060101010101" pitchFamily="49" charset="-122"/>
              </a:defRPr>
            </a:lvl1pPr>
            <a:lvl2pPr marL="742950" indent="-285750">
              <a:defRPr sz="5400">
                <a:solidFill>
                  <a:schemeClr val="tx1"/>
                </a:solidFill>
                <a:latin typeface="隶书" panose="02010509060101010101" pitchFamily="49" charset="-122"/>
                <a:ea typeface="隶书" panose="02010509060101010101" pitchFamily="49" charset="-122"/>
              </a:defRPr>
            </a:lvl2pPr>
            <a:lvl3pPr marL="1143000" indent="-228600">
              <a:defRPr sz="5400">
                <a:solidFill>
                  <a:schemeClr val="tx1"/>
                </a:solidFill>
                <a:latin typeface="隶书" panose="02010509060101010101" pitchFamily="49" charset="-122"/>
                <a:ea typeface="隶书" panose="02010509060101010101" pitchFamily="49" charset="-122"/>
              </a:defRPr>
            </a:lvl3pPr>
            <a:lvl4pPr marL="1600200" indent="-228600">
              <a:defRPr sz="5400">
                <a:solidFill>
                  <a:schemeClr val="tx1"/>
                </a:solidFill>
                <a:latin typeface="隶书" panose="02010509060101010101" pitchFamily="49" charset="-122"/>
                <a:ea typeface="隶书" panose="02010509060101010101" pitchFamily="49" charset="-122"/>
              </a:defRPr>
            </a:lvl4pPr>
            <a:lvl5pPr marL="2057400" indent="-228600">
              <a:defRPr sz="5400">
                <a:solidFill>
                  <a:schemeClr val="tx1"/>
                </a:solidFill>
                <a:latin typeface="隶书" panose="02010509060101010101" pitchFamily="49" charset="-122"/>
                <a:ea typeface="隶书" panose="02010509060101010101" pitchFamily="49" charset="-122"/>
              </a:defRPr>
            </a:lvl5pPr>
            <a:lvl6pPr marL="2514600" indent="-228600" algn="ctr" eaLnBrk="0" fontAlgn="ctr" hangingPunct="0">
              <a:lnSpc>
                <a:spcPct val="130000"/>
              </a:lnSpc>
              <a:spcBef>
                <a:spcPct val="0"/>
              </a:spcBef>
              <a:spcAft>
                <a:spcPct val="0"/>
              </a:spcAft>
              <a:defRPr sz="5400">
                <a:solidFill>
                  <a:schemeClr val="tx1"/>
                </a:solidFill>
                <a:latin typeface="隶书" panose="02010509060101010101" pitchFamily="49" charset="-122"/>
                <a:ea typeface="隶书" panose="02010509060101010101" pitchFamily="49" charset="-122"/>
              </a:defRPr>
            </a:lvl6pPr>
            <a:lvl7pPr marL="2971800" indent="-228600" algn="ctr" eaLnBrk="0" fontAlgn="ctr" hangingPunct="0">
              <a:lnSpc>
                <a:spcPct val="130000"/>
              </a:lnSpc>
              <a:spcBef>
                <a:spcPct val="0"/>
              </a:spcBef>
              <a:spcAft>
                <a:spcPct val="0"/>
              </a:spcAft>
              <a:defRPr sz="5400">
                <a:solidFill>
                  <a:schemeClr val="tx1"/>
                </a:solidFill>
                <a:latin typeface="隶书" panose="02010509060101010101" pitchFamily="49" charset="-122"/>
                <a:ea typeface="隶书" panose="02010509060101010101" pitchFamily="49" charset="-122"/>
              </a:defRPr>
            </a:lvl7pPr>
            <a:lvl8pPr marL="3429000" indent="-228600" algn="ctr" eaLnBrk="0" fontAlgn="ctr" hangingPunct="0">
              <a:lnSpc>
                <a:spcPct val="130000"/>
              </a:lnSpc>
              <a:spcBef>
                <a:spcPct val="0"/>
              </a:spcBef>
              <a:spcAft>
                <a:spcPct val="0"/>
              </a:spcAft>
              <a:defRPr sz="5400">
                <a:solidFill>
                  <a:schemeClr val="tx1"/>
                </a:solidFill>
                <a:latin typeface="隶书" panose="02010509060101010101" pitchFamily="49" charset="-122"/>
                <a:ea typeface="隶书" panose="02010509060101010101" pitchFamily="49" charset="-122"/>
              </a:defRPr>
            </a:lvl8pPr>
            <a:lvl9pPr marL="3886200" indent="-228600" algn="ctr" eaLnBrk="0" fontAlgn="ctr" hangingPunct="0">
              <a:lnSpc>
                <a:spcPct val="130000"/>
              </a:lnSpc>
              <a:spcBef>
                <a:spcPct val="0"/>
              </a:spcBef>
              <a:spcAft>
                <a:spcPct val="0"/>
              </a:spcAft>
              <a:defRPr sz="5400">
                <a:solidFill>
                  <a:schemeClr val="tx1"/>
                </a:solidFill>
                <a:latin typeface="隶书" panose="02010509060101010101" pitchFamily="49" charset="-122"/>
                <a:ea typeface="隶书" panose="02010509060101010101" pitchFamily="49" charset="-122"/>
              </a:defRPr>
            </a:lvl9pPr>
          </a:lstStyle>
          <a:p>
            <a:r>
              <a:rPr lang="zh-CN" altLang="en-US" sz="1400">
                <a:solidFill>
                  <a:srgbClr val="1A1A4E"/>
                </a:solidFill>
                <a:latin typeface="微软雅黑" panose="020B0503020204020204" pitchFamily="34" charset="-122"/>
                <a:ea typeface="微软雅黑" panose="020B0503020204020204" pitchFamily="34" charset="-122"/>
                <a:cs typeface="微软雅黑" panose="020B0503020204020204" pitchFamily="34" charset="-122"/>
              </a:rPr>
              <a:t>第</a:t>
            </a:r>
            <a:fld id="{B089F09E-EEFF-47D8-ABC9-35C7F765812A}" type="slidenum">
              <a:rPr lang="zh-CN" altLang="en-US" sz="1400">
                <a:solidFill>
                  <a:srgbClr val="1A1A4E"/>
                </a:solidFill>
                <a:latin typeface="微软雅黑" panose="020B0503020204020204" pitchFamily="34" charset="-122"/>
                <a:ea typeface="微软雅黑" panose="020B0503020204020204" pitchFamily="34" charset="-122"/>
                <a:cs typeface="微软雅黑" panose="020B0503020204020204" pitchFamily="34" charset="-122"/>
              </a:rPr>
            </a:fld>
            <a:r>
              <a:rPr lang="zh-CN" altLang="en-US" sz="1400">
                <a:solidFill>
                  <a:srgbClr val="1A1A4E"/>
                </a:solidFill>
                <a:latin typeface="微软雅黑" panose="020B0503020204020204" pitchFamily="34" charset="-122"/>
                <a:ea typeface="微软雅黑" panose="020B0503020204020204" pitchFamily="34" charset="-122"/>
                <a:cs typeface="微软雅黑" panose="020B0503020204020204" pitchFamily="34" charset="-122"/>
              </a:rPr>
              <a:t>页</a:t>
            </a:r>
            <a:endParaRPr lang="zh-CN" altLang="en-US" sz="1400">
              <a:solidFill>
                <a:srgbClr val="1A1A4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2799080" y="1484630"/>
            <a:ext cx="5953125" cy="521970"/>
          </a:xfrm>
          <a:prstGeom prst="rect">
            <a:avLst/>
          </a:prstGeom>
          <a:solidFill>
            <a:srgbClr val="FFFF00"/>
          </a:solidFill>
        </p:spPr>
        <p:txBody>
          <a:bodyPr wrap="square" rtlCol="0">
            <a:spAutoFit/>
          </a:bodyPr>
          <a:p>
            <a:r>
              <a:rPr lang="zh-CN" altLang="en-US" sz="2800" b="1" dirty="0">
                <a:solidFill>
                  <a:srgbClr val="0066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是因为理发师把自身排除在外；</a:t>
            </a:r>
            <a:r>
              <a:rPr lang="zh-CN" altLang="en-US"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双标</a:t>
            </a:r>
            <a:endParaRPr lang="zh-CN" altLang="en-US" sz="280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fade">
                                      <p:cBhvr>
                                        <p:cTn id="7" dur="2000"/>
                                        <p:tgtEl>
                                          <p:spTgt spid="368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67">
                                            <p:txEl>
                                              <p:pRg st="0" end="0"/>
                                            </p:txEl>
                                          </p:spTgt>
                                        </p:tgtEl>
                                        <p:attrNameLst>
                                          <p:attrName>style.visibility</p:attrName>
                                        </p:attrNameLst>
                                      </p:cBhvr>
                                      <p:to>
                                        <p:strVal val="visible"/>
                                      </p:to>
                                    </p:set>
                                    <p:animEffect transition="in" filter="fade">
                                      <p:cBhvr>
                                        <p:cTn id="10" dur="2000"/>
                                        <p:tgtEl>
                                          <p:spTgt spid="3686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righ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6867">
                                            <p:txEl>
                                              <p:pRg st="1" end="1"/>
                                            </p:txEl>
                                          </p:spTgt>
                                        </p:tgtEl>
                                        <p:attrNameLst>
                                          <p:attrName>style.visibility</p:attrName>
                                        </p:attrNameLst>
                                      </p:cBhvr>
                                      <p:to>
                                        <p:strVal val="visible"/>
                                      </p:to>
                                    </p:set>
                                    <p:animEffect transition="in" filter="fade">
                                      <p:cBhvr>
                                        <p:cTn id="29" dur="2000"/>
                                        <p:tgtEl>
                                          <p:spTgt spid="36867">
                                            <p:txEl>
                                              <p:pRg st="1" end="1"/>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867">
                                            <p:txEl>
                                              <p:pRg st="2" end="2"/>
                                            </p:txEl>
                                          </p:spTgt>
                                        </p:tgtEl>
                                        <p:attrNameLst>
                                          <p:attrName>style.visibility</p:attrName>
                                        </p:attrNameLst>
                                      </p:cBhvr>
                                      <p:to>
                                        <p:strVal val="visible"/>
                                      </p:to>
                                    </p:set>
                                    <p:animEffect transition="in" filter="fade">
                                      <p:cBhvr>
                                        <p:cTn id="32" dur="2000"/>
                                        <p:tgtEl>
                                          <p:spTgt spid="36867">
                                            <p:txEl>
                                              <p:pRg st="2" end="2"/>
                                            </p:txEl>
                                          </p:spTgt>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6867">
                                            <p:txEl>
                                              <p:pRg st="3" end="3"/>
                                            </p:txEl>
                                          </p:spTgt>
                                        </p:tgtEl>
                                        <p:attrNameLst>
                                          <p:attrName>style.visibility</p:attrName>
                                        </p:attrNameLst>
                                      </p:cBhvr>
                                      <p:to>
                                        <p:strVal val="visible"/>
                                      </p:to>
                                    </p:set>
                                    <p:animEffect transition="in" filter="fade">
                                      <p:cBhvr>
                                        <p:cTn id="36" dur="2000"/>
                                        <p:tgtEl>
                                          <p:spTgt spid="36867">
                                            <p:txEl>
                                              <p:pRg st="3" end="3"/>
                                            </p:txEl>
                                          </p:spTgt>
                                        </p:tgtEl>
                                      </p:cBhvr>
                                    </p:animEffect>
                                  </p:childTnLst>
                                </p:cTn>
                              </p:par>
                            </p:childTnLst>
                          </p:cTn>
                        </p:par>
                        <p:par>
                          <p:cTn id="37" fill="hold">
                            <p:stCondLst>
                              <p:cond delay="4500"/>
                            </p:stCondLst>
                            <p:childTnLst>
                              <p:par>
                                <p:cTn id="38" presetID="10" presetClass="entr" presetSubtype="0" fill="hold" grpId="0" nodeType="afterEffect">
                                  <p:stCondLst>
                                    <p:cond delay="0"/>
                                  </p:stCondLst>
                                  <p:childTnLst>
                                    <p:set>
                                      <p:cBhvr>
                                        <p:cTn id="39" dur="1" fill="hold">
                                          <p:stCondLst>
                                            <p:cond delay="0"/>
                                          </p:stCondLst>
                                        </p:cTn>
                                        <p:tgtEl>
                                          <p:spTgt spid="36867">
                                            <p:txEl>
                                              <p:pRg st="4" end="4"/>
                                            </p:txEl>
                                          </p:spTgt>
                                        </p:tgtEl>
                                        <p:attrNameLst>
                                          <p:attrName>style.visibility</p:attrName>
                                        </p:attrNameLst>
                                      </p:cBhvr>
                                      <p:to>
                                        <p:strVal val="visible"/>
                                      </p:to>
                                    </p:set>
                                    <p:animEffect transition="in" filter="fade">
                                      <p:cBhvr>
                                        <p:cTn id="40" dur="2000"/>
                                        <p:tgtEl>
                                          <p:spTgt spid="36867">
                                            <p:txEl>
                                              <p:pRg st="4" end="4"/>
                                            </p:txEl>
                                          </p:spTgt>
                                        </p:tgtEl>
                                      </p:cBhvr>
                                    </p:animEffect>
                                  </p:childTnLst>
                                </p:cTn>
                              </p:par>
                            </p:childTnLst>
                          </p:cTn>
                        </p:par>
                        <p:par>
                          <p:cTn id="41" fill="hold">
                            <p:stCondLst>
                              <p:cond delay="6500"/>
                            </p:stCondLst>
                            <p:childTnLst>
                              <p:par>
                                <p:cTn id="42" presetID="10" presetClass="entr" presetSubtype="0" fill="hold" grpId="0" nodeType="afterEffect">
                                  <p:stCondLst>
                                    <p:cond delay="0"/>
                                  </p:stCondLst>
                                  <p:childTnLst>
                                    <p:set>
                                      <p:cBhvr>
                                        <p:cTn id="43" dur="1" fill="hold">
                                          <p:stCondLst>
                                            <p:cond delay="0"/>
                                          </p:stCondLst>
                                        </p:cTn>
                                        <p:tgtEl>
                                          <p:spTgt spid="36867">
                                            <p:txEl>
                                              <p:pRg st="5" end="5"/>
                                            </p:txEl>
                                          </p:spTgt>
                                        </p:tgtEl>
                                        <p:attrNameLst>
                                          <p:attrName>style.visibility</p:attrName>
                                        </p:attrNameLst>
                                      </p:cBhvr>
                                      <p:to>
                                        <p:strVal val="visible"/>
                                      </p:to>
                                    </p:set>
                                    <p:animEffect transition="in" filter="fade">
                                      <p:cBhvr>
                                        <p:cTn id="44" dur="2000"/>
                                        <p:tgtEl>
                                          <p:spTgt spid="36867">
                                            <p:txEl>
                                              <p:pRg st="5" end="5"/>
                                            </p:txEl>
                                          </p:spTgt>
                                        </p:tgtEl>
                                      </p:cBhvr>
                                    </p:animEffect>
                                  </p:childTnLst>
                                </p:cTn>
                              </p:par>
                            </p:childTnLst>
                          </p:cTn>
                        </p:par>
                        <p:par>
                          <p:cTn id="45" fill="hold">
                            <p:stCondLst>
                              <p:cond delay="8500"/>
                            </p:stCondLst>
                            <p:childTnLst>
                              <p:par>
                                <p:cTn id="46" presetID="10" presetClass="entr" presetSubtype="0" fill="hold" grpId="0" nodeType="afterEffect">
                                  <p:stCondLst>
                                    <p:cond delay="0"/>
                                  </p:stCondLst>
                                  <p:childTnLst>
                                    <p:set>
                                      <p:cBhvr>
                                        <p:cTn id="47" dur="1" fill="hold">
                                          <p:stCondLst>
                                            <p:cond delay="0"/>
                                          </p:stCondLst>
                                        </p:cTn>
                                        <p:tgtEl>
                                          <p:spTgt spid="36867">
                                            <p:txEl>
                                              <p:pRg st="6" end="6"/>
                                            </p:txEl>
                                          </p:spTgt>
                                        </p:tgtEl>
                                        <p:attrNameLst>
                                          <p:attrName>style.visibility</p:attrName>
                                        </p:attrNameLst>
                                      </p:cBhvr>
                                      <p:to>
                                        <p:strVal val="visible"/>
                                      </p:to>
                                    </p:set>
                                    <p:animEffect transition="in" filter="fade">
                                      <p:cBhvr>
                                        <p:cTn id="48" dur="2000"/>
                                        <p:tgtEl>
                                          <p:spTgt spid="36867">
                                            <p:txEl>
                                              <p:pRg st="6" end="6"/>
                                            </p:txEl>
                                          </p:spTgt>
                                        </p:tgtEl>
                                      </p:cBhvr>
                                    </p:animEffect>
                                  </p:childTnLst>
                                </p:cTn>
                              </p:par>
                            </p:childTnLst>
                          </p:cTn>
                        </p:par>
                        <p:par>
                          <p:cTn id="49" fill="hold">
                            <p:stCondLst>
                              <p:cond delay="10500"/>
                            </p:stCondLst>
                            <p:childTnLst>
                              <p:par>
                                <p:cTn id="50" presetID="10" presetClass="entr" presetSubtype="0" fill="hold" grpId="0" nodeType="afterEffect">
                                  <p:stCondLst>
                                    <p:cond delay="0"/>
                                  </p:stCondLst>
                                  <p:childTnLst>
                                    <p:set>
                                      <p:cBhvr>
                                        <p:cTn id="51" dur="1" fill="hold">
                                          <p:stCondLst>
                                            <p:cond delay="0"/>
                                          </p:stCondLst>
                                        </p:cTn>
                                        <p:tgtEl>
                                          <p:spTgt spid="36867">
                                            <p:txEl>
                                              <p:pRg st="7" end="7"/>
                                            </p:txEl>
                                          </p:spTgt>
                                        </p:tgtEl>
                                        <p:attrNameLst>
                                          <p:attrName>style.visibility</p:attrName>
                                        </p:attrNameLst>
                                      </p:cBhvr>
                                      <p:to>
                                        <p:strVal val="visible"/>
                                      </p:to>
                                    </p:set>
                                    <p:animEffect transition="in" filter="fade">
                                      <p:cBhvr>
                                        <p:cTn id="52" dur="2000"/>
                                        <p:tgtEl>
                                          <p:spTgt spid="36867">
                                            <p:txEl>
                                              <p:pRg st="7" end="7"/>
                                            </p:txEl>
                                          </p:spTgt>
                                        </p:tgtEl>
                                      </p:cBhvr>
                                    </p:animEffect>
                                  </p:childTnLst>
                                </p:cTn>
                              </p:par>
                            </p:childTnLst>
                          </p:cTn>
                        </p:par>
                        <p:par>
                          <p:cTn id="53" fill="hold">
                            <p:stCondLst>
                              <p:cond delay="12500"/>
                            </p:stCondLst>
                            <p:childTnLst>
                              <p:par>
                                <p:cTn id="54" presetID="10" presetClass="entr" presetSubtype="0" fill="hold" grpId="0" nodeType="afterEffect">
                                  <p:stCondLst>
                                    <p:cond delay="0"/>
                                  </p:stCondLst>
                                  <p:childTnLst>
                                    <p:set>
                                      <p:cBhvr>
                                        <p:cTn id="55" dur="1" fill="hold">
                                          <p:stCondLst>
                                            <p:cond delay="0"/>
                                          </p:stCondLst>
                                        </p:cTn>
                                        <p:tgtEl>
                                          <p:spTgt spid="36867">
                                            <p:txEl>
                                              <p:pRg st="8" end="8"/>
                                            </p:txEl>
                                          </p:spTgt>
                                        </p:tgtEl>
                                        <p:attrNameLst>
                                          <p:attrName>style.visibility</p:attrName>
                                        </p:attrNameLst>
                                      </p:cBhvr>
                                      <p:to>
                                        <p:strVal val="visible"/>
                                      </p:to>
                                    </p:set>
                                    <p:animEffect transition="in" filter="fade">
                                      <p:cBhvr>
                                        <p:cTn id="56" dur="2000"/>
                                        <p:tgtEl>
                                          <p:spTgt spid="368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ldLvl="0" animBg="1"/>
      <p:bldP spid="36867" grpId="0" uiExpand="1" build="p"/>
      <p:bldP spid="2" grpId="0" bldLvl="0" animBg="1"/>
      <p:bldP spid="2" grpId="1" bldLvl="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32CA78F-FBC3-4283-BB1F-7FF69AD8121F}"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046" name="灯片编号占位符 6"/>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047" name="Rectangle 4"/>
          <p:cNvSpPr>
            <a:spLocks noGrp="1" noChangeArrowheads="1"/>
          </p:cNvSpPr>
          <p:nvPr>
            <p:ph type="title"/>
          </p:nvPr>
        </p:nvSpPr>
        <p:spPr>
          <a:xfrm>
            <a:off x="395536" y="188640"/>
            <a:ext cx="3744416" cy="938686"/>
          </a:xfrm>
          <a:solidFill>
            <a:srgbClr val="FFFF00"/>
          </a:solidFill>
        </p:spPr>
        <p:txBody>
          <a:bodyPr vert="horz" wrap="square" lIns="91440" tIns="45720" rIns="91440" bIns="45720" numCol="1" anchor="t" anchorCtr="0" compatLnSpc="1"/>
          <a:lstStyle/>
          <a:p>
            <a:pPr eaLnBrk="1" hangingPunct="1">
              <a:lnSpc>
                <a:spcPct val="120000"/>
              </a:lnSpc>
              <a:defRPr/>
            </a:pPr>
            <a:r>
              <a:rPr lang="en-US" altLang="zh-CN" b="1" dirty="0">
                <a:effectLst>
                  <a:outerShdw blurRad="38100" dist="38100" dir="2700000" algn="tl">
                    <a:srgbClr val="000000"/>
                  </a:outerShdw>
                </a:effectLst>
                <a:latin typeface="微软雅黑" panose="020B0503020204020204" pitchFamily="34" charset="-122"/>
                <a:ea typeface="微软雅黑" panose="020B0503020204020204" pitchFamily="34" charset="-122"/>
              </a:rPr>
              <a:t>8.2.1 </a:t>
            </a:r>
            <a:r>
              <a:rPr lang="zh-CN" altLang="en-US" b="1" dirty="0">
                <a:effectLst>
                  <a:outerShdw blurRad="38100" dist="38100" dir="2700000" algn="tl">
                    <a:srgbClr val="000000"/>
                  </a:outerShdw>
                </a:effectLst>
                <a:latin typeface="微软雅黑" panose="020B0503020204020204" pitchFamily="34" charset="-122"/>
                <a:ea typeface="微软雅黑" panose="020B0503020204020204" pitchFamily="34" charset="-122"/>
              </a:rPr>
              <a:t>角色丛</a:t>
            </a:r>
            <a:endParaRPr lang="zh-CN" altLang="en-US" b="1" dirty="0">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1048" name="Rectangle 5"/>
          <p:cNvSpPr>
            <a:spLocks noGrp="1"/>
          </p:cNvSpPr>
          <p:nvPr>
            <p:ph type="body" sz="half" idx="1"/>
          </p:nvPr>
        </p:nvSpPr>
        <p:spPr>
          <a:xfrm>
            <a:off x="457200" y="1196975"/>
            <a:ext cx="2746375" cy="4933950"/>
          </a:xfrm>
        </p:spPr>
        <p:txBody>
          <a:bodyPr vert="horz" wrap="square" lIns="91440" tIns="45720" rIns="91440" bIns="45720" anchor="t"/>
          <a:lstStyle/>
          <a:p>
            <a:pPr eaLnBrk="1" hangingPunct="1">
              <a:lnSpc>
                <a:spcPct val="120000"/>
              </a:lnSpc>
              <a:spcBef>
                <a:spcPct val="75000"/>
              </a:spcBef>
              <a:buClr>
                <a:schemeClr val="accent1"/>
              </a:buClr>
              <a:buSzPct val="65000"/>
              <a:buFont typeface="Wingdings" panose="05000000000000000000" pitchFamily="2" charset="2"/>
            </a:pPr>
            <a:r>
              <a:rPr lang="zh-CN" altLang="en-US" sz="2600" b="1" dirty="0">
                <a:solidFill>
                  <a:srgbClr val="009900"/>
                </a:solidFill>
                <a:latin typeface="微软雅黑" panose="020B0503020204020204" pitchFamily="34" charset="-122"/>
                <a:ea typeface="微软雅黑" panose="020B0503020204020204" pitchFamily="34" charset="-122"/>
              </a:rPr>
              <a:t>附属于某一地位的一组角色有时被称为角色丛。</a:t>
            </a:r>
            <a:endParaRPr lang="zh-CN" altLang="en-US" sz="2600" b="1" dirty="0">
              <a:solidFill>
                <a:srgbClr val="009900"/>
              </a:solidFill>
              <a:latin typeface="微软雅黑" panose="020B0503020204020204" pitchFamily="34" charset="-122"/>
              <a:ea typeface="微软雅黑" panose="020B0503020204020204" pitchFamily="34" charset="-122"/>
            </a:endParaRPr>
          </a:p>
          <a:p>
            <a:pPr eaLnBrk="1" hangingPunct="1">
              <a:lnSpc>
                <a:spcPct val="120000"/>
              </a:lnSpc>
              <a:spcBef>
                <a:spcPct val="75000"/>
              </a:spcBef>
              <a:buClr>
                <a:schemeClr val="accent1"/>
              </a:buClr>
              <a:buSzPct val="65000"/>
              <a:buFont typeface="Wingdings" panose="05000000000000000000" pitchFamily="2" charset="2"/>
            </a:pPr>
            <a:r>
              <a:rPr lang="zh-CN" altLang="en-US" sz="2600" b="1" dirty="0">
                <a:solidFill>
                  <a:srgbClr val="009900"/>
                </a:solidFill>
                <a:latin typeface="微软雅黑" panose="020B0503020204020204" pitchFamily="34" charset="-122"/>
                <a:ea typeface="微软雅黑" panose="020B0503020204020204" pitchFamily="34" charset="-122"/>
              </a:rPr>
              <a:t>人在一生中扮演的角色取决于他们在特定时间刚好占据着的地位。</a:t>
            </a:r>
            <a:endParaRPr lang="zh-CN" altLang="en-US" sz="2600" b="1" dirty="0">
              <a:solidFill>
                <a:srgbClr val="009900"/>
              </a:solidFill>
              <a:latin typeface="微软雅黑" panose="020B0503020204020204" pitchFamily="34" charset="-122"/>
              <a:ea typeface="微软雅黑" panose="020B0503020204020204" pitchFamily="34" charset="-122"/>
            </a:endParaRPr>
          </a:p>
        </p:txBody>
      </p:sp>
      <p:grpSp>
        <p:nvGrpSpPr>
          <p:cNvPr id="1026" name="Diagram 8"/>
          <p:cNvGrpSpPr/>
          <p:nvPr/>
        </p:nvGrpSpPr>
        <p:grpSpPr>
          <a:xfrm>
            <a:off x="3348038" y="260350"/>
            <a:ext cx="5300662" cy="5792788"/>
            <a:chOff x="2908" y="1001"/>
            <a:chExt cx="2540" cy="2812"/>
          </a:xfrm>
        </p:grpSpPr>
        <p:sp>
          <p:nvSpPr>
            <p:cNvPr id="1027" name="AutoShape 7"/>
            <p:cNvSpPr>
              <a:spLocks noChangeAspect="1" noTextEdit="1"/>
            </p:cNvSpPr>
            <p:nvPr/>
          </p:nvSpPr>
          <p:spPr>
            <a:xfrm>
              <a:off x="2908" y="1001"/>
              <a:ext cx="2540" cy="2812"/>
            </a:xfrm>
            <a:prstGeom prst="rect">
              <a:avLst/>
            </a:prstGeom>
            <a:noFill/>
            <a:ln w="9525">
              <a:noFill/>
            </a:ln>
          </p:spPr>
          <p:txBody>
            <a:bodyPr/>
            <a:lstStyle/>
            <a:p>
              <a:endParaRPr lang="zh-CN" altLang="en-US"/>
            </a:p>
          </p:txBody>
        </p:sp>
        <p:sp>
          <p:nvSpPr>
            <p:cNvPr id="1028" name="_s1028"/>
            <p:cNvSpPr/>
            <p:nvPr/>
          </p:nvSpPr>
          <p:spPr>
            <a:xfrm flipH="1" flipV="1">
              <a:off x="3751" y="1979"/>
              <a:ext cx="215" cy="215"/>
            </a:xfrm>
            <a:prstGeom prst="line">
              <a:avLst/>
            </a:prstGeom>
            <a:ln w="28575" cap="flat" cmpd="sng">
              <a:solidFill>
                <a:schemeClr val="tx1"/>
              </a:solidFill>
              <a:prstDash val="solid"/>
              <a:headEnd type="none" w="med" len="med"/>
              <a:tailEnd type="none" w="med" len="med"/>
            </a:ln>
          </p:spPr>
        </p:sp>
        <p:sp>
          <p:nvSpPr>
            <p:cNvPr id="1029" name="_s1029"/>
            <p:cNvSpPr/>
            <p:nvPr/>
          </p:nvSpPr>
          <p:spPr>
            <a:xfrm>
              <a:off x="3237" y="1465"/>
              <a:ext cx="603" cy="603"/>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eaLnBrk="1" hangingPunct="1"/>
              <a:r>
                <a:rPr lang="zh-CN" altLang="en-US" b="1" dirty="0">
                  <a:latin typeface="微软雅黑" panose="020B0503020204020204" pitchFamily="34" charset="-122"/>
                  <a:ea typeface="微软雅黑" panose="020B0503020204020204" pitchFamily="34" charset="-122"/>
                </a:rPr>
                <a:t>同班同学</a:t>
              </a:r>
              <a:endParaRPr lang="zh-CN" altLang="en-US" b="1" dirty="0">
                <a:latin typeface="微软雅黑" panose="020B0503020204020204" pitchFamily="34" charset="-122"/>
                <a:ea typeface="微软雅黑" panose="020B0503020204020204" pitchFamily="34" charset="-122"/>
              </a:endParaRPr>
            </a:p>
          </p:txBody>
        </p:sp>
        <p:sp>
          <p:nvSpPr>
            <p:cNvPr id="1030" name="_s1030"/>
            <p:cNvSpPr/>
            <p:nvPr/>
          </p:nvSpPr>
          <p:spPr>
            <a:xfrm flipH="1">
              <a:off x="3574" y="2406"/>
              <a:ext cx="304" cy="0"/>
            </a:xfrm>
            <a:prstGeom prst="line">
              <a:avLst/>
            </a:prstGeom>
            <a:ln w="28575" cap="flat" cmpd="sng">
              <a:solidFill>
                <a:schemeClr val="tx1"/>
              </a:solidFill>
              <a:prstDash val="solid"/>
              <a:headEnd type="none" w="med" len="med"/>
              <a:tailEnd type="none" w="med" len="med"/>
            </a:ln>
          </p:spPr>
        </p:sp>
        <p:sp>
          <p:nvSpPr>
            <p:cNvPr id="1031" name="_s1031"/>
            <p:cNvSpPr/>
            <p:nvPr/>
          </p:nvSpPr>
          <p:spPr>
            <a:xfrm>
              <a:off x="2972" y="2105"/>
              <a:ext cx="603" cy="603"/>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eaLnBrk="1" hangingPunct="1"/>
              <a:r>
                <a:rPr lang="zh-CN" altLang="en-US" b="1" dirty="0">
                  <a:latin typeface="微软雅黑" panose="020B0503020204020204" pitchFamily="34" charset="-122"/>
                  <a:ea typeface="微软雅黑" panose="020B0503020204020204" pitchFamily="34" charset="-122"/>
                </a:rPr>
                <a:t>学生会</a:t>
              </a:r>
              <a:endParaRPr lang="zh-CN" altLang="en-US" b="1" dirty="0">
                <a:latin typeface="微软雅黑" panose="020B0503020204020204" pitchFamily="34" charset="-122"/>
                <a:ea typeface="微软雅黑" panose="020B0503020204020204" pitchFamily="34" charset="-122"/>
              </a:endParaRPr>
            </a:p>
            <a:p>
              <a:pPr algn="ctr" eaLnBrk="1" hangingPunct="1"/>
              <a:r>
                <a:rPr lang="zh-CN" altLang="en-US" b="1" dirty="0">
                  <a:latin typeface="微软雅黑" panose="020B0503020204020204" pitchFamily="34" charset="-122"/>
                  <a:ea typeface="微软雅黑" panose="020B0503020204020204" pitchFamily="34" charset="-122"/>
                </a:rPr>
                <a:t>负责人</a:t>
              </a:r>
              <a:endParaRPr lang="zh-CN" altLang="en-US" b="1" dirty="0">
                <a:latin typeface="微软雅黑" panose="020B0503020204020204" pitchFamily="34" charset="-122"/>
                <a:ea typeface="微软雅黑" panose="020B0503020204020204" pitchFamily="34" charset="-122"/>
              </a:endParaRPr>
            </a:p>
          </p:txBody>
        </p:sp>
        <p:sp>
          <p:nvSpPr>
            <p:cNvPr id="1032" name="_s1032"/>
            <p:cNvSpPr/>
            <p:nvPr/>
          </p:nvSpPr>
          <p:spPr>
            <a:xfrm flipH="1">
              <a:off x="3751" y="2618"/>
              <a:ext cx="215" cy="215"/>
            </a:xfrm>
            <a:prstGeom prst="line">
              <a:avLst/>
            </a:prstGeom>
            <a:ln w="28575" cap="flat" cmpd="sng">
              <a:solidFill>
                <a:schemeClr val="tx1"/>
              </a:solidFill>
              <a:prstDash val="solid"/>
              <a:headEnd type="none" w="med" len="med"/>
              <a:tailEnd type="none" w="med" len="med"/>
            </a:ln>
          </p:spPr>
        </p:sp>
        <p:sp>
          <p:nvSpPr>
            <p:cNvPr id="1033" name="_s1033"/>
            <p:cNvSpPr/>
            <p:nvPr/>
          </p:nvSpPr>
          <p:spPr>
            <a:xfrm>
              <a:off x="3237" y="2745"/>
              <a:ext cx="603" cy="603"/>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eaLnBrk="1" hangingPunct="1"/>
              <a:r>
                <a:rPr lang="zh-CN" altLang="en-US" sz="1800" b="1" dirty="0">
                  <a:latin typeface="微软雅黑" panose="020B0503020204020204" pitchFamily="34" charset="-122"/>
                  <a:ea typeface="微软雅黑" panose="020B0503020204020204" pitchFamily="34" charset="-122"/>
                </a:rPr>
                <a:t>运动队队友</a:t>
              </a:r>
              <a:endParaRPr lang="zh-CN" altLang="en-US" sz="1800" b="1" dirty="0">
                <a:latin typeface="微软雅黑" panose="020B0503020204020204" pitchFamily="34" charset="-122"/>
                <a:ea typeface="微软雅黑" panose="020B0503020204020204" pitchFamily="34" charset="-122"/>
              </a:endParaRPr>
            </a:p>
          </p:txBody>
        </p:sp>
        <p:sp>
          <p:nvSpPr>
            <p:cNvPr id="1034" name="_s1034"/>
            <p:cNvSpPr/>
            <p:nvPr/>
          </p:nvSpPr>
          <p:spPr>
            <a:xfrm>
              <a:off x="4178" y="2706"/>
              <a:ext cx="0" cy="304"/>
            </a:xfrm>
            <a:prstGeom prst="line">
              <a:avLst/>
            </a:prstGeom>
            <a:ln w="28575" cap="flat" cmpd="sng">
              <a:solidFill>
                <a:schemeClr val="tx1"/>
              </a:solidFill>
              <a:prstDash val="solid"/>
              <a:headEnd type="none" w="med" len="med"/>
              <a:tailEnd type="none" w="med" len="med"/>
            </a:ln>
          </p:spPr>
        </p:sp>
        <p:sp>
          <p:nvSpPr>
            <p:cNvPr id="1035" name="_s1035"/>
            <p:cNvSpPr/>
            <p:nvPr/>
          </p:nvSpPr>
          <p:spPr>
            <a:xfrm>
              <a:off x="3877" y="3010"/>
              <a:ext cx="603" cy="603"/>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eaLnBrk="1" hangingPunct="1"/>
              <a:r>
                <a:rPr lang="zh-CN" altLang="en-US" sz="1800" b="1" dirty="0">
                  <a:latin typeface="微软雅黑" panose="020B0503020204020204" pitchFamily="34" charset="-122"/>
                  <a:ea typeface="微软雅黑" panose="020B0503020204020204" pitchFamily="34" charset="-122"/>
                </a:rPr>
                <a:t>图书管理员</a:t>
              </a:r>
              <a:endParaRPr lang="zh-CN" altLang="en-US" b="1" dirty="0">
                <a:latin typeface="Arial" panose="020B0604020202020204" pitchFamily="34" charset="0"/>
                <a:ea typeface="宋体" panose="02010600030101010101" pitchFamily="2" charset="-122"/>
              </a:endParaRPr>
            </a:p>
          </p:txBody>
        </p:sp>
        <p:sp>
          <p:nvSpPr>
            <p:cNvPr id="1036" name="_s1036"/>
            <p:cNvSpPr/>
            <p:nvPr/>
          </p:nvSpPr>
          <p:spPr>
            <a:xfrm>
              <a:off x="4390" y="2618"/>
              <a:ext cx="215" cy="215"/>
            </a:xfrm>
            <a:prstGeom prst="line">
              <a:avLst/>
            </a:prstGeom>
            <a:ln w="28575" cap="flat" cmpd="sng">
              <a:solidFill>
                <a:schemeClr val="tx1"/>
              </a:solidFill>
              <a:prstDash val="solid"/>
              <a:headEnd type="none" w="med" len="med"/>
              <a:tailEnd type="none" w="med" len="med"/>
            </a:ln>
          </p:spPr>
        </p:sp>
        <p:sp>
          <p:nvSpPr>
            <p:cNvPr id="1037" name="_s1037"/>
            <p:cNvSpPr/>
            <p:nvPr/>
          </p:nvSpPr>
          <p:spPr>
            <a:xfrm>
              <a:off x="4517" y="2745"/>
              <a:ext cx="603" cy="603"/>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eaLnBrk="1" hangingPunct="1"/>
              <a:r>
                <a:rPr lang="zh-CN" altLang="en-US" sz="1800" b="1" dirty="0">
                  <a:latin typeface="微软雅黑" panose="020B0503020204020204" pitchFamily="34" charset="-122"/>
                  <a:ea typeface="微软雅黑" panose="020B0503020204020204" pitchFamily="34" charset="-122"/>
                </a:rPr>
                <a:t>行政官员</a:t>
              </a:r>
              <a:endParaRPr lang="zh-CN" altLang="en-US" b="1" dirty="0">
                <a:latin typeface="Arial" panose="020B0604020202020204" pitchFamily="34" charset="0"/>
                <a:ea typeface="宋体" panose="02010600030101010101" pitchFamily="2" charset="-122"/>
              </a:endParaRPr>
            </a:p>
          </p:txBody>
        </p:sp>
        <p:sp>
          <p:nvSpPr>
            <p:cNvPr id="1038" name="_s1038"/>
            <p:cNvSpPr/>
            <p:nvPr/>
          </p:nvSpPr>
          <p:spPr>
            <a:xfrm>
              <a:off x="4478" y="2406"/>
              <a:ext cx="304" cy="0"/>
            </a:xfrm>
            <a:prstGeom prst="line">
              <a:avLst/>
            </a:prstGeom>
            <a:ln w="28575" cap="flat" cmpd="sng">
              <a:solidFill>
                <a:schemeClr val="tx1"/>
              </a:solidFill>
              <a:prstDash val="solid"/>
              <a:headEnd type="none" w="med" len="med"/>
              <a:tailEnd type="none" w="med" len="med"/>
            </a:ln>
          </p:spPr>
        </p:sp>
        <p:sp>
          <p:nvSpPr>
            <p:cNvPr id="1039" name="_s1039"/>
            <p:cNvSpPr/>
            <p:nvPr/>
          </p:nvSpPr>
          <p:spPr>
            <a:xfrm>
              <a:off x="4782" y="2105"/>
              <a:ext cx="603" cy="603"/>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eaLnBrk="1" hangingPunct="1"/>
              <a:r>
                <a:rPr lang="zh-CN" altLang="en-US" b="1" dirty="0">
                  <a:latin typeface="微软雅黑" panose="020B0503020204020204" pitchFamily="34" charset="-122"/>
                  <a:ea typeface="微软雅黑" panose="020B0503020204020204" pitchFamily="34" charset="-122"/>
                </a:rPr>
                <a:t>教职员</a:t>
              </a:r>
              <a:endParaRPr lang="zh-CN" altLang="en-US" b="1" dirty="0">
                <a:latin typeface="微软雅黑" panose="020B0503020204020204" pitchFamily="34" charset="-122"/>
                <a:ea typeface="微软雅黑" panose="020B0503020204020204" pitchFamily="34" charset="-122"/>
              </a:endParaRPr>
            </a:p>
          </p:txBody>
        </p:sp>
        <p:sp>
          <p:nvSpPr>
            <p:cNvPr id="1040" name="_s1040"/>
            <p:cNvSpPr/>
            <p:nvPr/>
          </p:nvSpPr>
          <p:spPr>
            <a:xfrm flipV="1">
              <a:off x="4390" y="1979"/>
              <a:ext cx="215" cy="215"/>
            </a:xfrm>
            <a:prstGeom prst="line">
              <a:avLst/>
            </a:prstGeom>
            <a:ln w="28575" cap="flat" cmpd="sng">
              <a:solidFill>
                <a:schemeClr val="tx1"/>
              </a:solidFill>
              <a:prstDash val="solid"/>
              <a:headEnd type="none" w="med" len="med"/>
              <a:tailEnd type="none" w="med" len="med"/>
            </a:ln>
          </p:spPr>
        </p:sp>
        <p:sp>
          <p:nvSpPr>
            <p:cNvPr id="1041" name="_s1041"/>
            <p:cNvSpPr/>
            <p:nvPr/>
          </p:nvSpPr>
          <p:spPr>
            <a:xfrm>
              <a:off x="4517" y="1465"/>
              <a:ext cx="603" cy="603"/>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eaLnBrk="1" hangingPunct="1"/>
              <a:r>
                <a:rPr lang="zh-CN" altLang="en-US" b="1" dirty="0">
                  <a:latin typeface="微软雅黑" panose="020B0503020204020204" pitchFamily="34" charset="-122"/>
                  <a:ea typeface="微软雅黑" panose="020B0503020204020204" pitchFamily="34" charset="-122"/>
                </a:rPr>
                <a:t>宿舍看门人</a:t>
              </a:r>
              <a:endParaRPr lang="zh-CN" altLang="en-US" b="1" dirty="0">
                <a:latin typeface="微软雅黑" panose="020B0503020204020204" pitchFamily="34" charset="-122"/>
                <a:ea typeface="微软雅黑" panose="020B0503020204020204" pitchFamily="34" charset="-122"/>
              </a:endParaRPr>
            </a:p>
          </p:txBody>
        </p:sp>
        <p:sp>
          <p:nvSpPr>
            <p:cNvPr id="1042" name="_s1042"/>
            <p:cNvSpPr/>
            <p:nvPr/>
          </p:nvSpPr>
          <p:spPr>
            <a:xfrm flipV="1">
              <a:off x="4178" y="1802"/>
              <a:ext cx="0" cy="304"/>
            </a:xfrm>
            <a:prstGeom prst="line">
              <a:avLst/>
            </a:prstGeom>
            <a:ln w="28575" cap="flat" cmpd="sng">
              <a:solidFill>
                <a:schemeClr val="tx1"/>
              </a:solidFill>
              <a:prstDash val="solid"/>
              <a:headEnd type="none" w="med" len="med"/>
              <a:tailEnd type="none" w="med" len="med"/>
            </a:ln>
          </p:spPr>
        </p:sp>
        <p:sp>
          <p:nvSpPr>
            <p:cNvPr id="1043" name="_s1043"/>
            <p:cNvSpPr/>
            <p:nvPr/>
          </p:nvSpPr>
          <p:spPr>
            <a:xfrm>
              <a:off x="3877" y="1200"/>
              <a:ext cx="603" cy="603"/>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eaLnBrk="1" hangingPunct="1"/>
              <a:r>
                <a:rPr lang="zh-CN" altLang="en-US" b="1" dirty="0">
                  <a:solidFill>
                    <a:schemeClr val="tx1"/>
                  </a:solidFill>
                  <a:latin typeface="微软雅黑" panose="020B0503020204020204" pitchFamily="34" charset="-122"/>
                  <a:ea typeface="微软雅黑" panose="020B0503020204020204" pitchFamily="34" charset="-122"/>
                </a:rPr>
                <a:t>同宿舍同学</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044" name="_s1044"/>
            <p:cNvSpPr/>
            <p:nvPr/>
          </p:nvSpPr>
          <p:spPr>
            <a:xfrm>
              <a:off x="3877" y="2106"/>
              <a:ext cx="603" cy="603"/>
            </a:xfrm>
            <a:prstGeom prst="ellipse">
              <a:avLst/>
            </a:prstGeom>
            <a:solidFill>
              <a:schemeClr val="accent1"/>
            </a:solidFill>
            <a:ln w="9525" cap="flat" cmpd="sng">
              <a:solidFill>
                <a:schemeClr val="tx1"/>
              </a:solidFill>
              <a:prstDash val="solid"/>
              <a:headEnd type="none" w="med" len="med"/>
              <a:tailEnd type="none" w="med" len="med"/>
            </a:ln>
          </p:spPr>
          <p:txBody>
            <a:bodyPr wrap="none" lIns="0" tIns="0" rIns="0" bIns="0" anchor="ctr"/>
            <a:lstStyle/>
            <a:p>
              <a:pPr algn="ctr" eaLnBrk="1" hangingPunct="1"/>
              <a:r>
                <a:rPr lang="zh-CN" altLang="en-US" sz="2400" b="1" dirty="0">
                  <a:latin typeface="Arial" panose="020B0604020202020204" pitchFamily="34" charset="0"/>
                  <a:ea typeface="黑体" panose="02010609060101010101" pitchFamily="49" charset="-122"/>
                </a:rPr>
                <a:t>学生</a:t>
              </a:r>
              <a:endParaRPr lang="zh-CN" altLang="en-US" sz="2400" b="1" dirty="0">
                <a:latin typeface="Arial" panose="020B0604020202020204" pitchFamily="34"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48">
                                            <p:txEl>
                                              <p:pRg st="1" end="1"/>
                                            </p:txEl>
                                          </p:spTgt>
                                        </p:tgtEl>
                                        <p:attrNameLst>
                                          <p:attrName>style.visibility</p:attrName>
                                        </p:attrNameLst>
                                      </p:cBhvr>
                                      <p:to>
                                        <p:strVal val="visible"/>
                                      </p:to>
                                    </p:set>
                                    <p:animEffect transition="in" filter="blinds(horizontal)">
                                      <p:cBhvr>
                                        <p:cTn id="7" dur="500"/>
                                        <p:tgtEl>
                                          <p:spTgt spid="104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EF1F62D-3B6B-4D25-B868-490DDAC99503}"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741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89442" name="Rectangle 2"/>
          <p:cNvSpPr>
            <a:spLocks noGrp="1" noChangeArrowheads="1"/>
          </p:cNvSpPr>
          <p:nvPr>
            <p:ph type="title"/>
          </p:nvPr>
        </p:nvSpPr>
        <p:spPr>
          <a:xfrm>
            <a:off x="395288" y="260350"/>
            <a:ext cx="8229600" cy="792163"/>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8.2.2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社会角色期待</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7413" name="Rectangle 3"/>
          <p:cNvSpPr>
            <a:spLocks noGrp="1"/>
          </p:cNvSpPr>
          <p:nvPr>
            <p:ph idx="1"/>
          </p:nvPr>
        </p:nvSpPr>
        <p:spPr>
          <a:xfrm>
            <a:off x="457200" y="1125538"/>
            <a:ext cx="8229600" cy="4895850"/>
          </a:xfrm>
        </p:spPr>
        <p:txBody>
          <a:bodyPr vert="horz" wrap="square" lIns="91440" tIns="45720" rIns="91440" bIns="45720" anchor="t"/>
          <a:lstStyle/>
          <a:p>
            <a:pPr eaLnBrk="1" hangingPunct="1">
              <a:lnSpc>
                <a:spcPct val="120000"/>
              </a:lnSpc>
              <a:spcBef>
                <a:spcPct val="50000"/>
              </a:spcBef>
            </a:pPr>
            <a:r>
              <a:rPr lang="zh-CN" altLang="en-US" sz="2500" b="1" dirty="0">
                <a:latin typeface="微软雅黑" panose="020B0503020204020204" pitchFamily="34" charset="-122"/>
                <a:ea typeface="微软雅黑" panose="020B0503020204020204" pitchFamily="34" charset="-122"/>
              </a:rPr>
              <a:t>孔子曰：</a:t>
            </a:r>
            <a:r>
              <a:rPr lang="zh-CN" altLang="en-US" sz="2500" b="1" dirty="0">
                <a:solidFill>
                  <a:srgbClr val="FF3300"/>
                </a:solidFill>
                <a:latin typeface="微软雅黑" panose="020B0503020204020204" pitchFamily="34" charset="-122"/>
                <a:ea typeface="微软雅黑" panose="020B0503020204020204" pitchFamily="34" charset="-122"/>
              </a:rPr>
              <a:t>君君臣臣、父父子子</a:t>
            </a:r>
            <a:endParaRPr lang="zh-CN" altLang="en-US" sz="2500" b="1" dirty="0">
              <a:latin typeface="微软雅黑" panose="020B0503020204020204" pitchFamily="34" charset="-122"/>
              <a:ea typeface="微软雅黑" panose="020B0503020204020204" pitchFamily="34" charset="-122"/>
            </a:endParaRPr>
          </a:p>
          <a:p>
            <a:pPr eaLnBrk="1" hangingPunct="1">
              <a:lnSpc>
                <a:spcPct val="120000"/>
              </a:lnSpc>
              <a:spcBef>
                <a:spcPct val="50000"/>
              </a:spcBef>
            </a:pPr>
            <a:r>
              <a:rPr lang="zh-CN" altLang="en-US" sz="2500" b="1" dirty="0">
                <a:latin typeface="微软雅黑" panose="020B0503020204020204" pitchFamily="34" charset="-122"/>
                <a:ea typeface="微软雅黑" panose="020B0503020204020204" pitchFamily="34" charset="-122"/>
              </a:rPr>
              <a:t>每个人在社会群体中都处于一定角色，在各个群体承担各种不同角色。 </a:t>
            </a:r>
            <a:endParaRPr lang="zh-CN" altLang="en-US" sz="2500" b="1" dirty="0">
              <a:latin typeface="微软雅黑" panose="020B0503020204020204" pitchFamily="34" charset="-122"/>
              <a:ea typeface="微软雅黑" panose="020B0503020204020204" pitchFamily="34" charset="-122"/>
            </a:endParaRPr>
          </a:p>
          <a:p>
            <a:pPr eaLnBrk="1" hangingPunct="1">
              <a:lnSpc>
                <a:spcPct val="120000"/>
              </a:lnSpc>
              <a:spcBef>
                <a:spcPct val="50000"/>
              </a:spcBef>
            </a:pPr>
            <a:r>
              <a:rPr lang="zh-CN" altLang="en-US" sz="2500" b="1" dirty="0">
                <a:latin typeface="微软雅黑" panose="020B0503020204020204" pitchFamily="34" charset="-122"/>
                <a:ea typeface="微软雅黑" panose="020B0503020204020204" pitchFamily="34" charset="-122"/>
              </a:rPr>
              <a:t>社会对每个角色都提出了确定的</a:t>
            </a:r>
            <a:r>
              <a:rPr lang="zh-CN" altLang="en-US" sz="2500" b="1" dirty="0">
                <a:solidFill>
                  <a:srgbClr val="0033CC"/>
                </a:solidFill>
                <a:latin typeface="微软雅黑" panose="020B0503020204020204" pitchFamily="34" charset="-122"/>
                <a:ea typeface="微软雅黑" panose="020B0503020204020204" pitchFamily="34" charset="-122"/>
              </a:rPr>
              <a:t>社会期待，</a:t>
            </a:r>
            <a:r>
              <a:rPr lang="zh-CN" altLang="en-US" sz="2500" b="1" dirty="0">
                <a:solidFill>
                  <a:srgbClr val="CC0000"/>
                </a:solidFill>
                <a:latin typeface="微软雅黑" panose="020B0503020204020204" pitchFamily="34" charset="-122"/>
                <a:ea typeface="微软雅黑" panose="020B0503020204020204" pitchFamily="34" charset="-122"/>
              </a:rPr>
              <a:t>这一社会期待不是某个人或某种权力的个人根据自己意志规定的，也不是以自我中心的个人利害为标准进行的判断，而是从社会核心价值观念引申出来的，</a:t>
            </a:r>
            <a:r>
              <a:rPr lang="zh-CN" altLang="en-US" sz="2500" b="1" dirty="0">
                <a:latin typeface="微软雅黑" panose="020B0503020204020204" pitchFamily="34" charset="-122"/>
                <a:ea typeface="微软雅黑" panose="020B0503020204020204" pitchFamily="34" charset="-122"/>
              </a:rPr>
              <a:t>它的作用是维持社会群体的正常运行，往往表现成“应该”、“必须”等等形式，这些内容</a:t>
            </a:r>
            <a:r>
              <a:rPr lang="zh-CN" altLang="en-US" sz="2500" b="1" dirty="0">
                <a:solidFill>
                  <a:srgbClr val="CC0000"/>
                </a:solidFill>
                <a:latin typeface="微软雅黑" panose="020B0503020204020204" pitchFamily="34" charset="-122"/>
                <a:ea typeface="微软雅黑" panose="020B0503020204020204" pitchFamily="34" charset="-122"/>
              </a:rPr>
              <a:t>往往涉及到人生的长远后果而不是眼前的个人利益。</a:t>
            </a:r>
            <a:r>
              <a:rPr lang="zh-CN" altLang="en-US" sz="2500" b="1" dirty="0">
                <a:latin typeface="微软雅黑" panose="020B0503020204020204" pitchFamily="34" charset="-122"/>
                <a:ea typeface="微软雅黑" panose="020B0503020204020204" pitchFamily="34" charset="-122"/>
              </a:rPr>
              <a:t> </a:t>
            </a:r>
            <a:endParaRPr lang="zh-CN" altLang="en-US" sz="25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413">
                                            <p:txEl>
                                              <p:pRg st="1" end="1"/>
                                            </p:txEl>
                                          </p:spTgt>
                                        </p:tgtEl>
                                        <p:attrNameLst>
                                          <p:attrName>style.visibility</p:attrName>
                                        </p:attrNameLst>
                                      </p:cBhvr>
                                      <p:to>
                                        <p:strVal val="visible"/>
                                      </p:to>
                                    </p:set>
                                    <p:anim calcmode="lin" valueType="num">
                                      <p:cBhvr additive="base">
                                        <p:cTn id="7" dur="500" fill="hold"/>
                                        <p:tgtEl>
                                          <p:spTgt spid="1741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413">
                                            <p:txEl>
                                              <p:pRg st="2" end="2"/>
                                            </p:txEl>
                                          </p:spTgt>
                                        </p:tgtEl>
                                        <p:attrNameLst>
                                          <p:attrName>style.visibility</p:attrName>
                                        </p:attrNameLst>
                                      </p:cBhvr>
                                      <p:to>
                                        <p:strVal val="visible"/>
                                      </p:to>
                                    </p:set>
                                    <p:anim calcmode="lin" valueType="num">
                                      <p:cBhvr additive="base">
                                        <p:cTn id="13" dur="500" fill="hold"/>
                                        <p:tgtEl>
                                          <p:spTgt spid="1741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F0AA446B-DE7F-49E3-8811-C5986C910A49}"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843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8436" name="Rectangle 3"/>
          <p:cNvSpPr>
            <a:spLocks noGrp="1"/>
          </p:cNvSpPr>
          <p:nvPr>
            <p:ph idx="1"/>
          </p:nvPr>
        </p:nvSpPr>
        <p:spPr>
          <a:xfrm>
            <a:off x="457200" y="1412875"/>
            <a:ext cx="8229600" cy="4718050"/>
          </a:xfrm>
        </p:spPr>
        <p:txBody>
          <a:bodyPr vert="horz" wrap="square" lIns="91440" tIns="45720" rIns="91440" bIns="45720" anchor="t"/>
          <a:lstStyle/>
          <a:p>
            <a:pPr eaLnBrk="1" hangingPunct="1">
              <a:lnSpc>
                <a:spcPct val="110000"/>
              </a:lnSpc>
              <a:spcBef>
                <a:spcPts val="800"/>
              </a:spcBef>
            </a:pPr>
            <a:r>
              <a:rPr lang="zh-CN" altLang="en-US" sz="2400" b="1" dirty="0">
                <a:latin typeface="微软雅黑" panose="020B0503020204020204" pitchFamily="34" charset="-122"/>
                <a:ea typeface="微软雅黑" panose="020B0503020204020204" pitchFamily="34" charset="-122"/>
              </a:rPr>
              <a:t>有些</a:t>
            </a:r>
            <a:r>
              <a:rPr lang="zh-CN" altLang="en-US" sz="2400" b="1" dirty="0">
                <a:solidFill>
                  <a:srgbClr val="0033CC"/>
                </a:solidFill>
                <a:latin typeface="微软雅黑" panose="020B0503020204020204" pitchFamily="34" charset="-122"/>
                <a:ea typeface="微软雅黑" panose="020B0503020204020204" pitchFamily="34" charset="-122"/>
              </a:rPr>
              <a:t>角色期待</a:t>
            </a:r>
            <a:r>
              <a:rPr lang="zh-CN" altLang="en-US" sz="2400" b="1" dirty="0">
                <a:latin typeface="微软雅黑" panose="020B0503020204020204" pitchFamily="34" charset="-122"/>
                <a:ea typeface="微软雅黑" panose="020B0503020204020204" pitchFamily="34" charset="-122"/>
              </a:rPr>
              <a:t>成为规章制度和礼仪，更多的期待</a:t>
            </a:r>
            <a:r>
              <a:rPr lang="zh-CN" altLang="en-US" sz="2400" b="1" dirty="0">
                <a:solidFill>
                  <a:schemeClr val="hlink"/>
                </a:solidFill>
                <a:latin typeface="微软雅黑" panose="020B0503020204020204" pitchFamily="34" charset="-122"/>
                <a:ea typeface="微软雅黑" panose="020B0503020204020204" pitchFamily="34" charset="-122"/>
              </a:rPr>
              <a:t>表现为思维方式、行为方式、交往方式、彼此约定等等</a:t>
            </a:r>
            <a:r>
              <a:rPr lang="zh-CN" altLang="en-US" sz="2400" b="1" dirty="0">
                <a:latin typeface="微软雅黑" panose="020B0503020204020204" pitchFamily="34" charset="-122"/>
                <a:ea typeface="微软雅黑" panose="020B0503020204020204" pitchFamily="34" charset="-122"/>
              </a:rPr>
              <a:t>。这些</a:t>
            </a:r>
            <a:r>
              <a:rPr lang="zh-CN" altLang="en-US" sz="2400" b="1" dirty="0">
                <a:solidFill>
                  <a:srgbClr val="CC0000"/>
                </a:solidFill>
                <a:latin typeface="微软雅黑" panose="020B0503020204020204" pitchFamily="34" charset="-122"/>
                <a:ea typeface="微软雅黑" panose="020B0503020204020204" pitchFamily="34" charset="-122"/>
              </a:rPr>
              <a:t>往往是不言而喻的</a:t>
            </a:r>
            <a:r>
              <a:rPr lang="zh-CN" altLang="en-US" sz="2400" b="1" dirty="0">
                <a:latin typeface="微软雅黑" panose="020B0503020204020204" pitchFamily="34" charset="-122"/>
                <a:ea typeface="微软雅黑" panose="020B0503020204020204" pitchFamily="34" charset="-122"/>
              </a:rPr>
              <a:t>，人家认为你应该知道，应该这么做。例如，每个人对别人的基本期待是</a:t>
            </a:r>
            <a:r>
              <a:rPr lang="zh-CN" altLang="en-US" sz="2400" b="1" dirty="0">
                <a:solidFill>
                  <a:srgbClr val="CC0000"/>
                </a:solidFill>
                <a:latin typeface="微软雅黑" panose="020B0503020204020204" pitchFamily="34" charset="-122"/>
                <a:ea typeface="微软雅黑" panose="020B0503020204020204" pitchFamily="34" charset="-122"/>
              </a:rPr>
              <a:t>“应该善意待我”。</a:t>
            </a:r>
            <a:r>
              <a:rPr lang="zh-CN" altLang="en-US" sz="2400" b="1" dirty="0">
                <a:latin typeface="微软雅黑" panose="020B0503020204020204" pitchFamily="34" charset="-122"/>
                <a:ea typeface="微软雅黑" panose="020B0503020204020204" pitchFamily="34" charset="-122"/>
              </a:rPr>
              <a:t>一般企业接纳大学毕业生时的期待</a:t>
            </a:r>
            <a:r>
              <a:rPr lang="zh-CN" altLang="en-US" sz="2400" b="1" dirty="0">
                <a:solidFill>
                  <a:srgbClr val="CC0000"/>
                </a:solidFill>
                <a:latin typeface="微软雅黑" panose="020B0503020204020204" pitchFamily="34" charset="-122"/>
                <a:ea typeface="微软雅黑" panose="020B0503020204020204" pitchFamily="34" charset="-122"/>
              </a:rPr>
              <a:t>“你学习</a:t>
            </a:r>
            <a:r>
              <a:rPr lang="zh-CN" altLang="en-US" sz="2400" b="1" dirty="0" smtClean="0">
                <a:solidFill>
                  <a:srgbClr val="CC0000"/>
                </a:solidFill>
                <a:latin typeface="微软雅黑" panose="020B0503020204020204" pitchFamily="34" charset="-122"/>
                <a:ea typeface="微软雅黑" panose="020B0503020204020204" pitchFamily="34" charset="-122"/>
              </a:rPr>
              <a:t>了相关专业</a:t>
            </a:r>
            <a:r>
              <a:rPr lang="zh-CN" altLang="en-US" sz="2400" b="1" dirty="0">
                <a:solidFill>
                  <a:srgbClr val="CC0000"/>
                </a:solidFill>
                <a:latin typeface="微软雅黑" panose="020B0503020204020204" pitchFamily="34" charset="-122"/>
                <a:ea typeface="微软雅黑" panose="020B0503020204020204" pitchFamily="34" charset="-122"/>
              </a:rPr>
              <a:t>，应该会干本专业的事情”。</a:t>
            </a:r>
            <a:r>
              <a:rPr lang="zh-CN" altLang="en-US" sz="2400" b="1" dirty="0">
                <a:latin typeface="微软雅黑" panose="020B0503020204020204" pitchFamily="34" charset="-122"/>
                <a:ea typeface="微软雅黑" panose="020B0503020204020204" pitchFamily="34" charset="-122"/>
              </a:rPr>
              <a:t>我们社会则认为</a:t>
            </a:r>
            <a:r>
              <a:rPr lang="zh-CN" altLang="en-US" sz="2400" b="1" dirty="0">
                <a:solidFill>
                  <a:srgbClr val="CC0000"/>
                </a:solidFill>
                <a:latin typeface="微软雅黑" panose="020B0503020204020204" pitchFamily="34" charset="-122"/>
                <a:ea typeface="微软雅黑" panose="020B0503020204020204" pitchFamily="34" charset="-122"/>
              </a:rPr>
              <a:t>子女应该孝顺老人</a:t>
            </a:r>
            <a:r>
              <a:rPr lang="zh-CN" altLang="en-US" sz="2400" b="1" dirty="0">
                <a:latin typeface="微软雅黑" panose="020B0503020204020204" pitchFamily="34" charset="-122"/>
                <a:ea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endParaRPr>
          </a:p>
          <a:p>
            <a:pPr eaLnBrk="1" hangingPunct="1">
              <a:lnSpc>
                <a:spcPct val="110000"/>
              </a:lnSpc>
              <a:spcBef>
                <a:spcPts val="800"/>
              </a:spcBef>
            </a:pPr>
            <a:r>
              <a:rPr lang="zh-CN" altLang="en-US" sz="2500" b="1" dirty="0">
                <a:latin typeface="微软雅黑" panose="020B0503020204020204" pitchFamily="34" charset="-122"/>
                <a:ea typeface="微软雅黑" panose="020B0503020204020204" pitchFamily="34" charset="-122"/>
              </a:rPr>
              <a:t>从小父母教你穿衣服，自己学习吃饭，干家务，让你上学等，</a:t>
            </a:r>
            <a:r>
              <a:rPr lang="zh-CN" altLang="en-US" sz="2500" b="1" dirty="0">
                <a:solidFill>
                  <a:srgbClr val="CC0000"/>
                </a:solidFill>
                <a:latin typeface="微软雅黑" panose="020B0503020204020204" pitchFamily="34" charset="-122"/>
                <a:ea typeface="微软雅黑" panose="020B0503020204020204" pitchFamily="34" charset="-122"/>
              </a:rPr>
              <a:t>父母按照社会上自立生存的期待对子女进行教育。</a:t>
            </a:r>
            <a:r>
              <a:rPr lang="zh-CN" altLang="en-US" sz="2500" b="1" dirty="0">
                <a:latin typeface="微软雅黑" panose="020B0503020204020204" pitchFamily="34" charset="-122"/>
                <a:ea typeface="微软雅黑" panose="020B0503020204020204" pitchFamily="34" charset="-122"/>
              </a:rPr>
              <a:t>经过这样长期的训练，从父母的眼神或动作，你就知道对方希望你干什么，你也会做出相应的反映，这就是</a:t>
            </a:r>
            <a:r>
              <a:rPr lang="zh-CN" altLang="en-US" sz="2500" b="1" dirty="0">
                <a:solidFill>
                  <a:srgbClr val="CC0000"/>
                </a:solidFill>
                <a:latin typeface="微软雅黑" panose="020B0503020204020204" pitchFamily="34" charset="-122"/>
                <a:ea typeface="微软雅黑" panose="020B0503020204020204" pitchFamily="34" charset="-122"/>
              </a:rPr>
              <a:t>按照角色期待去行为。</a:t>
            </a:r>
            <a:endParaRPr lang="zh-CN" altLang="en-US" sz="2500" dirty="0">
              <a:solidFill>
                <a:srgbClr val="CC0000"/>
              </a:solidFill>
              <a:latin typeface="微软雅黑" panose="020B0503020204020204" pitchFamily="34" charset="-122"/>
              <a:ea typeface="微软雅黑" panose="020B0503020204020204" pitchFamily="34" charset="-122"/>
            </a:endParaRPr>
          </a:p>
        </p:txBody>
      </p:sp>
      <p:sp>
        <p:nvSpPr>
          <p:cNvPr id="214020" name="Rectangle 4"/>
          <p:cNvSpPr>
            <a:spLocks noGrp="1" noChangeArrowheads="1"/>
          </p:cNvSpPr>
          <p:nvPr>
            <p:ph type="title"/>
          </p:nvPr>
        </p:nvSpPr>
        <p:spPr>
          <a:xfrm>
            <a:off x="457200" y="260648"/>
            <a:ext cx="8229600" cy="990600"/>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ct val="0"/>
              </a:spcBef>
              <a:spcAft>
                <a:spcPct val="0"/>
              </a:spcAft>
              <a:buClrTx/>
              <a:buSzTx/>
              <a:buFontTx/>
              <a:buNone/>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8.2.2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社会角色期待</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6">
                                            <p:txEl>
                                              <p:pRg st="1" end="1"/>
                                            </p:txEl>
                                          </p:spTgt>
                                        </p:tgtEl>
                                        <p:attrNameLst>
                                          <p:attrName>style.visibility</p:attrName>
                                        </p:attrNameLst>
                                      </p:cBhvr>
                                      <p:to>
                                        <p:strVal val="visible"/>
                                      </p:to>
                                    </p:set>
                                    <p:animEffect transition="in" filter="blinds(horizontal)">
                                      <p:cBhvr>
                                        <p:cTn id="7" dur="500"/>
                                        <p:tgtEl>
                                          <p:spTgt spid="1843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FF59F89-F29E-4933-917E-1B1F95CEBBAA}"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945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9460" name="Rectangle 3"/>
          <p:cNvSpPr>
            <a:spLocks noGrp="1"/>
          </p:cNvSpPr>
          <p:nvPr>
            <p:ph idx="1"/>
          </p:nvPr>
        </p:nvSpPr>
        <p:spPr>
          <a:xfrm>
            <a:off x="468313" y="1185389"/>
            <a:ext cx="8294687" cy="5267947"/>
          </a:xfrm>
        </p:spPr>
        <p:txBody>
          <a:bodyPr vert="horz" wrap="square" lIns="91440" tIns="45720" rIns="91440" bIns="45720" anchor="t"/>
          <a:lstStyle/>
          <a:p>
            <a:pPr eaLnBrk="1" hangingPunct="1">
              <a:spcBef>
                <a:spcPts val="600"/>
              </a:spcBef>
            </a:pPr>
            <a:r>
              <a:rPr lang="zh-CN" altLang="en-US" sz="2400" b="1" dirty="0">
                <a:solidFill>
                  <a:schemeClr val="hlink"/>
                </a:solidFill>
                <a:latin typeface="微软雅黑" panose="020B0503020204020204" pitchFamily="34" charset="-122"/>
                <a:ea typeface="微软雅黑" panose="020B0503020204020204" pitchFamily="34" charset="-122"/>
              </a:rPr>
              <a:t>社会各种职业和各种环境对人都有确定的期待。</a:t>
            </a:r>
            <a:r>
              <a:rPr lang="zh-CN" altLang="en-US" sz="2400" dirty="0">
                <a:latin typeface="微软雅黑" panose="020B0503020204020204" pitchFamily="34" charset="-122"/>
                <a:ea typeface="微软雅黑" panose="020B0503020204020204" pitchFamily="34" charset="-122"/>
              </a:rPr>
              <a:t>人人都必须按照社会对角色的期待去行为。否则就可能发生</a:t>
            </a:r>
            <a:r>
              <a:rPr lang="zh-CN" altLang="en-US" sz="2400" b="1" dirty="0">
                <a:solidFill>
                  <a:srgbClr val="993300"/>
                </a:solidFill>
                <a:latin typeface="微软雅黑" panose="020B0503020204020204" pitchFamily="34" charset="-122"/>
                <a:ea typeface="微软雅黑" panose="020B0503020204020204" pitchFamily="34" charset="-122"/>
              </a:rPr>
              <a:t>人际冲突</a:t>
            </a:r>
            <a:r>
              <a:rPr lang="zh-CN" altLang="en-US" sz="2400" b="1"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整个社会环境就会出现混乱，甚至造成十分严重的后果。</a:t>
            </a:r>
            <a:r>
              <a:rPr lang="zh-CN" altLang="en-US" sz="2400" b="1" dirty="0">
                <a:solidFill>
                  <a:srgbClr val="0000FF"/>
                </a:solidFill>
                <a:latin typeface="微软雅黑" panose="020B0503020204020204" pitchFamily="34" charset="-122"/>
                <a:ea typeface="微软雅黑" panose="020B0503020204020204" pitchFamily="34" charset="-122"/>
              </a:rPr>
              <a:t>不论你情绪多么不适应，一旦走上社会环境，不得不</a:t>
            </a:r>
            <a:r>
              <a:rPr lang="zh-CN" altLang="en-US" sz="2400" b="1" dirty="0" smtClean="0">
                <a:solidFill>
                  <a:srgbClr val="0000FF"/>
                </a:solidFill>
                <a:latin typeface="微软雅黑" panose="020B0503020204020204" pitchFamily="34" charset="-122"/>
                <a:ea typeface="微软雅黑" panose="020B0503020204020204" pitchFamily="34" charset="-122"/>
              </a:rPr>
              <a:t>按照相应的角色</a:t>
            </a:r>
            <a:r>
              <a:rPr lang="zh-CN" altLang="en-US" sz="2400" b="1" dirty="0">
                <a:solidFill>
                  <a:srgbClr val="0000FF"/>
                </a:solidFill>
                <a:latin typeface="微软雅黑" panose="020B0503020204020204" pitchFamily="34" charset="-122"/>
                <a:ea typeface="微软雅黑" panose="020B0503020204020204" pitchFamily="34" charset="-122"/>
              </a:rPr>
              <a:t>期待去思维、去对答、去行为、去表达。</a:t>
            </a:r>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hangingPunct="1">
              <a:spcBef>
                <a:spcPts val="600"/>
              </a:spcBef>
            </a:pPr>
            <a:r>
              <a:rPr lang="zh-CN" altLang="en-US" sz="2400" b="1" dirty="0">
                <a:solidFill>
                  <a:schemeClr val="hlink"/>
                </a:solidFill>
                <a:latin typeface="微软雅黑" panose="020B0503020204020204" pitchFamily="34" charset="-122"/>
                <a:ea typeface="微软雅黑" panose="020B0503020204020204" pitchFamily="34" charset="-122"/>
              </a:rPr>
              <a:t>角色之间的配合必须有机和谐，不能强占别人的角色，不能角色错位，更不能角色不到位。</a:t>
            </a:r>
            <a:r>
              <a:rPr lang="zh-CN" altLang="en-US" sz="2400" dirty="0">
                <a:latin typeface="微软雅黑" panose="020B0503020204020204" pitchFamily="34" charset="-122"/>
                <a:ea typeface="微软雅黑" panose="020B0503020204020204" pitchFamily="34" charset="-122"/>
              </a:rPr>
              <a:t>甚至连一个动作、一个表情都不能出错</a:t>
            </a:r>
            <a:r>
              <a:rPr lang="zh-CN" altLang="en-US" sz="2400" dirty="0" smtClean="0">
                <a:latin typeface="微软雅黑" panose="020B0503020204020204" pitchFamily="34" charset="-122"/>
                <a:ea typeface="微软雅黑" panose="020B0503020204020204" pitchFamily="34" charset="-122"/>
              </a:rPr>
              <a:t>。</a:t>
            </a:r>
            <a:r>
              <a:rPr lang="zh-CN" altLang="en-US" sz="2400" b="1" dirty="0" smtClean="0">
                <a:solidFill>
                  <a:srgbClr val="0000FF"/>
                </a:solidFill>
                <a:latin typeface="微软雅黑" panose="020B0503020204020204" pitchFamily="34" charset="-122"/>
                <a:ea typeface="微软雅黑" panose="020B0503020204020204" pitchFamily="34" charset="-122"/>
              </a:rPr>
              <a:t>尤其是公众人物！ </a:t>
            </a:r>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hangingPunct="1">
              <a:spcBef>
                <a:spcPts val="600"/>
              </a:spcBef>
            </a:pPr>
            <a:r>
              <a:rPr lang="zh-CN" altLang="en-US" sz="2400" b="1" dirty="0">
                <a:solidFill>
                  <a:schemeClr val="hlink"/>
                </a:solidFill>
                <a:latin typeface="微软雅黑" panose="020B0503020204020204" pitchFamily="34" charset="-122"/>
                <a:ea typeface="微软雅黑" panose="020B0503020204020204" pitchFamily="34" charset="-122"/>
              </a:rPr>
              <a:t>如果按照社会期待去行为，就会得到预期的回报，</a:t>
            </a:r>
            <a:r>
              <a:rPr lang="zh-CN" altLang="en-US" sz="2400" dirty="0">
                <a:latin typeface="微软雅黑" panose="020B0503020204020204" pitchFamily="34" charset="-122"/>
                <a:ea typeface="微软雅黑" panose="020B0503020204020204" pitchFamily="34" charset="-122"/>
              </a:rPr>
              <a:t>例如，得到承认、友好、亲近感、信任、尊重、或奖励。</a:t>
            </a:r>
            <a:r>
              <a:rPr lang="zh-CN" altLang="en-US" sz="2400" b="1" dirty="0">
                <a:solidFill>
                  <a:srgbClr val="0000FF"/>
                </a:solidFill>
                <a:latin typeface="微软雅黑" panose="020B0503020204020204" pitchFamily="34" charset="-122"/>
                <a:ea typeface="微软雅黑" panose="020B0503020204020204" pitchFamily="34" charset="-122"/>
              </a:rPr>
              <a:t>如果不按照社会对角色的期待去行为，就会受到社会惩罚。</a:t>
            </a:r>
            <a:r>
              <a:rPr lang="zh-CN" altLang="en-US" sz="2400" dirty="0">
                <a:latin typeface="微软雅黑" panose="020B0503020204020204" pitchFamily="34" charset="-122"/>
                <a:ea typeface="微软雅黑" panose="020B0503020204020204" pitchFamily="34" charset="-122"/>
              </a:rPr>
              <a:t>这种惩罚可能表现为：出现意想不到的障碍、心情不好</a:t>
            </a:r>
            <a:r>
              <a:rPr lang="zh-CN" altLang="en-US" sz="2500" dirty="0">
                <a:latin typeface="微软雅黑" panose="020B0503020204020204" pitchFamily="34" charset="-122"/>
                <a:ea typeface="微软雅黑" panose="020B0503020204020204" pitchFamily="34" charset="-122"/>
              </a:rPr>
              <a:t>、彼此态度变冷淡、人际关系紧张、或触犯规则和法律</a:t>
            </a:r>
            <a:r>
              <a:rPr lang="zh-CN" altLang="en-US" sz="2500" dirty="0">
                <a:latin typeface="宋体" panose="02010600030101010101" pitchFamily="2" charset="-122"/>
              </a:rPr>
              <a:t>。</a:t>
            </a:r>
            <a:r>
              <a:rPr lang="zh-CN" altLang="en-US" sz="1700" dirty="0">
                <a:latin typeface="宋体" panose="02010600030101010101" pitchFamily="2" charset="-122"/>
              </a:rPr>
              <a:t> </a:t>
            </a:r>
            <a:endParaRPr lang="zh-CN" altLang="en-US" sz="1700" dirty="0">
              <a:latin typeface="宋体" panose="02010600030101010101" pitchFamily="2" charset="-122"/>
            </a:endParaRPr>
          </a:p>
        </p:txBody>
      </p:sp>
      <p:sp>
        <p:nvSpPr>
          <p:cNvPr id="7" name="Rectangle 4"/>
          <p:cNvSpPr>
            <a:spLocks noGrp="1" noChangeArrowheads="1"/>
          </p:cNvSpPr>
          <p:nvPr>
            <p:ph type="title"/>
          </p:nvPr>
        </p:nvSpPr>
        <p:spPr>
          <a:xfrm>
            <a:off x="395536" y="188640"/>
            <a:ext cx="8229600" cy="936898"/>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ct val="0"/>
              </a:spcBef>
              <a:spcAft>
                <a:spcPct val="0"/>
              </a:spcAft>
              <a:buClrTx/>
              <a:buSzTx/>
              <a:buFontTx/>
              <a:buNone/>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8.2.2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社会角色期待</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460">
                                            <p:txEl>
                                              <p:pRg st="1" end="1"/>
                                            </p:txEl>
                                          </p:spTgt>
                                        </p:tgtEl>
                                        <p:attrNameLst>
                                          <p:attrName>style.visibility</p:attrName>
                                        </p:attrNameLst>
                                      </p:cBhvr>
                                      <p:to>
                                        <p:strVal val="visible"/>
                                      </p:to>
                                    </p:set>
                                    <p:animEffect transition="in" filter="box(in)">
                                      <p:cBhvr>
                                        <p:cTn id="7" dur="2000"/>
                                        <p:tgtEl>
                                          <p:spTgt spid="1946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460">
                                            <p:txEl>
                                              <p:pRg st="2" end="2"/>
                                            </p:txEl>
                                          </p:spTgt>
                                        </p:tgtEl>
                                        <p:attrNameLst>
                                          <p:attrName>style.visibility</p:attrName>
                                        </p:attrNameLst>
                                      </p:cBhvr>
                                      <p:to>
                                        <p:strVal val="visible"/>
                                      </p:to>
                                    </p:set>
                                    <p:animEffect transition="in" filter="box(in)">
                                      <p:cBhvr>
                                        <p:cTn id="12" dur="2000"/>
                                        <p:tgtEl>
                                          <p:spTgt spid="1946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74DB96D4-0F24-4930-B53F-479DD19C0854}"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0483" name="灯片编号占位符 6"/>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91490" name="Rectangle 2"/>
          <p:cNvSpPr>
            <a:spLocks noGrp="1" noChangeArrowheads="1"/>
          </p:cNvSpPr>
          <p:nvPr>
            <p:ph type="title"/>
          </p:nvPr>
        </p:nvSpPr>
        <p:spPr>
          <a:xfrm>
            <a:off x="457200" y="277813"/>
            <a:ext cx="8229600" cy="846931"/>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8.2.3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社会角色关系</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0485" name="Rectangle 3"/>
          <p:cNvSpPr>
            <a:spLocks noGrp="1"/>
          </p:cNvSpPr>
          <p:nvPr>
            <p:ph type="body" sz="half" idx="1"/>
          </p:nvPr>
        </p:nvSpPr>
        <p:spPr>
          <a:xfrm>
            <a:off x="468313" y="1196752"/>
            <a:ext cx="8147050" cy="5046886"/>
          </a:xfrm>
        </p:spPr>
        <p:txBody>
          <a:bodyPr vert="horz" wrap="square" lIns="91440" tIns="45720" rIns="91440" bIns="45720" anchor="t"/>
          <a:lstStyle/>
          <a:p>
            <a:pPr eaLnBrk="1" hangingPunct="1">
              <a:buClr>
                <a:schemeClr val="accent1"/>
              </a:buClr>
              <a:buSzPct val="65000"/>
              <a:buFont typeface="Wingdings" panose="05000000000000000000" pitchFamily="2" charset="2"/>
            </a:pPr>
            <a:r>
              <a:rPr lang="zh-CN" altLang="en-US" sz="2400" b="1" dirty="0">
                <a:solidFill>
                  <a:srgbClr val="CC0000"/>
                </a:solidFill>
                <a:latin typeface="微软雅黑" panose="020B0503020204020204" pitchFamily="34" charset="-122"/>
                <a:ea typeface="微软雅黑" panose="020B0503020204020204" pitchFamily="34" charset="-122"/>
              </a:rPr>
              <a:t>服务角色 </a:t>
            </a:r>
            <a:r>
              <a:rPr lang="zh-CN" altLang="en-US" sz="2000" dirty="0">
                <a:latin typeface="微软雅黑" panose="020B0503020204020204" pitchFamily="34" charset="-122"/>
                <a:ea typeface="微软雅黑" panose="020B0503020204020204" pitchFamily="34" charset="-122"/>
              </a:rPr>
              <a:t>工业社会里任何职业人的生存主要依赖社会，每个人都承担一定社会责任，每个角色都是为了满足别人需要而工作的，实际的生存方式是</a:t>
            </a:r>
            <a:r>
              <a:rPr lang="zh-CN" altLang="en-US" sz="2000" b="1" dirty="0">
                <a:solidFill>
                  <a:srgbClr val="993300"/>
                </a:solidFill>
                <a:latin typeface="微软雅黑" panose="020B0503020204020204" pitchFamily="34" charset="-122"/>
                <a:ea typeface="微软雅黑" panose="020B0503020204020204" pitchFamily="34" charset="-122"/>
              </a:rPr>
              <a:t>“每人为大家，大家为每人”。</a:t>
            </a:r>
            <a:r>
              <a:rPr lang="zh-CN" altLang="en-US" sz="2000" dirty="0">
                <a:latin typeface="微软雅黑" panose="020B0503020204020204" pitchFamily="34" charset="-122"/>
                <a:ea typeface="微软雅黑" panose="020B0503020204020204" pitchFamily="34" charset="-122"/>
              </a:rPr>
              <a:t>如果</a:t>
            </a:r>
            <a:r>
              <a:rPr lang="zh-CN" altLang="en-US" sz="2000" dirty="0" smtClean="0">
                <a:latin typeface="微软雅黑" panose="020B0503020204020204" pitchFamily="34" charset="-122"/>
                <a:ea typeface="微软雅黑" panose="020B0503020204020204" pitchFamily="34" charset="-122"/>
              </a:rPr>
              <a:t>不符合社会</a:t>
            </a:r>
            <a:r>
              <a:rPr lang="zh-CN" altLang="en-US" sz="2000" dirty="0">
                <a:latin typeface="微软雅黑" panose="020B0503020204020204" pitchFamily="34" charset="-122"/>
                <a:ea typeface="微软雅黑" panose="020B0503020204020204" pitchFamily="34" charset="-122"/>
              </a:rPr>
              <a:t>需要，任何人都难以生存。</a:t>
            </a:r>
            <a:endParaRPr lang="zh-CN" altLang="en-US" sz="2000" dirty="0">
              <a:latin typeface="微软雅黑" panose="020B0503020204020204" pitchFamily="34" charset="-122"/>
              <a:ea typeface="微软雅黑" panose="020B0503020204020204" pitchFamily="34" charset="-122"/>
            </a:endParaRPr>
          </a:p>
          <a:p>
            <a:pPr eaLnBrk="1" hangingPunct="1">
              <a:buClr>
                <a:schemeClr val="accent1"/>
              </a:buClr>
              <a:buSzPct val="65000"/>
              <a:buFont typeface="Wingdings" panose="05000000000000000000" pitchFamily="2" charset="2"/>
            </a:pPr>
            <a:r>
              <a:rPr lang="zh-CN" altLang="en-US" sz="2400" b="1" dirty="0">
                <a:solidFill>
                  <a:srgbClr val="CC0000"/>
                </a:solidFill>
                <a:latin typeface="微软雅黑" panose="020B0503020204020204" pitchFamily="34" charset="-122"/>
                <a:ea typeface="微软雅黑" panose="020B0503020204020204" pitchFamily="34" charset="-122"/>
              </a:rPr>
              <a:t>松散交往 </a:t>
            </a:r>
            <a:r>
              <a:rPr lang="zh-CN" altLang="en-US" sz="2000" dirty="0">
                <a:latin typeface="微软雅黑" panose="020B0503020204020204" pitchFamily="34" charset="-122"/>
                <a:ea typeface="微软雅黑" panose="020B0503020204020204" pitchFamily="34" charset="-122"/>
              </a:rPr>
              <a:t>公共环境中的交往都存在不言而欲的基本交往期待 </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己所不欲，勿施于人”。</a:t>
            </a:r>
            <a:r>
              <a:rPr lang="zh-CN" altLang="en-US" sz="2000" dirty="0">
                <a:latin typeface="微软雅黑" panose="020B0503020204020204" pitchFamily="34" charset="-122"/>
                <a:ea typeface="微软雅黑" panose="020B0503020204020204" pitchFamily="34" charset="-122"/>
              </a:rPr>
              <a:t>别人对你也提出了这样的行为期待。这些愿望被总结为：</a:t>
            </a:r>
            <a:endParaRPr lang="zh-CN" altLang="en-US" sz="2000" dirty="0">
              <a:latin typeface="微软雅黑" panose="020B0503020204020204" pitchFamily="34" charset="-122"/>
              <a:ea typeface="微软雅黑" panose="020B0503020204020204" pitchFamily="34" charset="-122"/>
            </a:endParaRPr>
          </a:p>
          <a:p>
            <a:pPr lvl="2" eaLnBrk="1" hangingPunct="1"/>
            <a:r>
              <a:rPr lang="zh-CN" altLang="en-US" sz="2000" dirty="0">
                <a:solidFill>
                  <a:srgbClr val="181CB8"/>
                </a:solidFill>
                <a:latin typeface="微软雅黑" panose="020B0503020204020204" pitchFamily="34" charset="-122"/>
                <a:ea typeface="微软雅黑" panose="020B0503020204020204" pitchFamily="34" charset="-122"/>
              </a:rPr>
              <a:t>公共环境的安全期待，</a:t>
            </a:r>
            <a:endParaRPr lang="zh-CN" altLang="en-US" sz="2000" dirty="0">
              <a:solidFill>
                <a:srgbClr val="181CB8"/>
              </a:solidFill>
              <a:latin typeface="微软雅黑" panose="020B0503020204020204" pitchFamily="34" charset="-122"/>
              <a:ea typeface="微软雅黑" panose="020B0503020204020204" pitchFamily="34" charset="-122"/>
            </a:endParaRPr>
          </a:p>
          <a:p>
            <a:pPr lvl="2" eaLnBrk="1" hangingPunct="1"/>
            <a:r>
              <a:rPr lang="zh-CN" altLang="en-US" sz="2000" dirty="0">
                <a:solidFill>
                  <a:srgbClr val="181CB8"/>
                </a:solidFill>
                <a:latin typeface="微软雅黑" panose="020B0503020204020204" pitchFamily="34" charset="-122"/>
                <a:ea typeface="微软雅黑" panose="020B0503020204020204" pitchFamily="34" charset="-122"/>
              </a:rPr>
              <a:t>环境卫生期待，</a:t>
            </a:r>
            <a:endParaRPr lang="zh-CN" altLang="en-US" sz="2000" dirty="0">
              <a:solidFill>
                <a:srgbClr val="181CB8"/>
              </a:solidFill>
              <a:latin typeface="微软雅黑" panose="020B0503020204020204" pitchFamily="34" charset="-122"/>
              <a:ea typeface="微软雅黑" panose="020B0503020204020204" pitchFamily="34" charset="-122"/>
            </a:endParaRPr>
          </a:p>
          <a:p>
            <a:pPr lvl="2" eaLnBrk="1" hangingPunct="1"/>
            <a:r>
              <a:rPr lang="zh-CN" altLang="en-US" sz="2000" dirty="0">
                <a:solidFill>
                  <a:srgbClr val="181CB8"/>
                </a:solidFill>
                <a:latin typeface="微软雅黑" panose="020B0503020204020204" pitchFamily="34" charset="-122"/>
                <a:ea typeface="微软雅黑" panose="020B0503020204020204" pitchFamily="34" charset="-122"/>
              </a:rPr>
              <a:t>维护公共秩序的期待，</a:t>
            </a:r>
            <a:endParaRPr lang="zh-CN" altLang="en-US" sz="2000" dirty="0">
              <a:solidFill>
                <a:srgbClr val="181CB8"/>
              </a:solidFill>
              <a:latin typeface="微软雅黑" panose="020B0503020204020204" pitchFamily="34" charset="-122"/>
              <a:ea typeface="微软雅黑" panose="020B0503020204020204" pitchFamily="34" charset="-122"/>
            </a:endParaRPr>
          </a:p>
          <a:p>
            <a:pPr lvl="2" eaLnBrk="1" hangingPunct="1"/>
            <a:r>
              <a:rPr lang="zh-CN" altLang="en-US" sz="2000" dirty="0">
                <a:solidFill>
                  <a:srgbClr val="181CB8"/>
                </a:solidFill>
                <a:latin typeface="微软雅黑" panose="020B0503020204020204" pitchFamily="34" charset="-122"/>
                <a:ea typeface="微软雅黑" panose="020B0503020204020204" pitchFamily="34" charset="-122"/>
              </a:rPr>
              <a:t>彼此礼让和尊谦期待，</a:t>
            </a:r>
            <a:endParaRPr lang="zh-CN" altLang="en-US" sz="2000" dirty="0">
              <a:solidFill>
                <a:srgbClr val="181CB8"/>
              </a:solidFill>
              <a:latin typeface="微软雅黑" panose="020B0503020204020204" pitchFamily="34" charset="-122"/>
              <a:ea typeface="微软雅黑" panose="020B0503020204020204" pitchFamily="34" charset="-122"/>
            </a:endParaRPr>
          </a:p>
          <a:p>
            <a:pPr lvl="2" eaLnBrk="1" hangingPunct="1"/>
            <a:r>
              <a:rPr lang="zh-CN" altLang="en-US" sz="2000" dirty="0">
                <a:solidFill>
                  <a:srgbClr val="181CB8"/>
                </a:solidFill>
                <a:latin typeface="微软雅黑" panose="020B0503020204020204" pitchFamily="34" charset="-122"/>
                <a:ea typeface="微软雅黑" panose="020B0503020204020204" pitchFamily="34" charset="-122"/>
              </a:rPr>
              <a:t>保护帮助弱者期待，</a:t>
            </a:r>
            <a:endParaRPr lang="zh-CN" altLang="en-US" sz="2000" dirty="0">
              <a:solidFill>
                <a:srgbClr val="181CB8"/>
              </a:solidFill>
              <a:latin typeface="微软雅黑" panose="020B0503020204020204" pitchFamily="34" charset="-122"/>
              <a:ea typeface="微软雅黑" panose="020B0503020204020204" pitchFamily="34" charset="-122"/>
            </a:endParaRPr>
          </a:p>
          <a:p>
            <a:pPr lvl="2" eaLnBrk="1" hangingPunct="1"/>
            <a:r>
              <a:rPr lang="zh-CN" altLang="en-US" sz="2000" dirty="0">
                <a:solidFill>
                  <a:srgbClr val="181CB8"/>
                </a:solidFill>
                <a:latin typeface="微软雅黑" panose="020B0503020204020204" pitchFamily="34" charset="-122"/>
                <a:ea typeface="微软雅黑" panose="020B0503020204020204" pitchFamily="34" charset="-122"/>
              </a:rPr>
              <a:t>不妨碍别人和自己的期待，</a:t>
            </a:r>
            <a:endParaRPr lang="zh-CN" altLang="en-US" sz="2000" dirty="0">
              <a:solidFill>
                <a:srgbClr val="181CB8"/>
              </a:solidFill>
              <a:latin typeface="微软雅黑" panose="020B0503020204020204" pitchFamily="34" charset="-122"/>
              <a:ea typeface="微软雅黑" panose="020B0503020204020204" pitchFamily="34" charset="-122"/>
            </a:endParaRPr>
          </a:p>
          <a:p>
            <a:pPr lvl="2" eaLnBrk="1" hangingPunct="1"/>
            <a:r>
              <a:rPr lang="zh-CN" altLang="en-US" sz="2000" dirty="0">
                <a:solidFill>
                  <a:srgbClr val="181CB8"/>
                </a:solidFill>
                <a:latin typeface="微软雅黑" panose="020B0503020204020204" pitchFamily="34" charset="-122"/>
                <a:ea typeface="微软雅黑" panose="020B0503020204020204" pitchFamily="34" charset="-122"/>
              </a:rPr>
              <a:t>为对方考虑（也就是不受干扰）的期待。</a:t>
            </a:r>
            <a:endParaRPr lang="zh-CN" altLang="en-US" sz="2000" dirty="0">
              <a:solidFill>
                <a:srgbClr val="181CB8"/>
              </a:solidFill>
              <a:latin typeface="微软雅黑" panose="020B0503020204020204" pitchFamily="34" charset="-122"/>
              <a:ea typeface="微软雅黑" panose="020B0503020204020204" pitchFamily="34" charset="-122"/>
            </a:endParaRPr>
          </a:p>
        </p:txBody>
      </p:sp>
      <p:pic>
        <p:nvPicPr>
          <p:cNvPr id="20486" name="Picture 5" descr="j0199036"/>
          <p:cNvPicPr>
            <a:picLocks noGrp="1" noChangeAspect="1"/>
          </p:cNvPicPr>
          <p:nvPr>
            <p:ph sz="half" idx="2"/>
          </p:nvPr>
        </p:nvPicPr>
        <p:blipFill>
          <a:blip r:embed="rId1"/>
          <a:srcRect/>
          <a:stretch>
            <a:fillRect/>
          </a:stretch>
        </p:blipFill>
        <p:spPr>
          <a:xfrm>
            <a:off x="6156325" y="4002088"/>
            <a:ext cx="2447925" cy="2090737"/>
          </a:xfr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485">
                                            <p:txEl>
                                              <p:pRg st="1" end="1"/>
                                            </p:txEl>
                                          </p:spTgt>
                                        </p:tgtEl>
                                        <p:attrNameLst>
                                          <p:attrName>style.visibility</p:attrName>
                                        </p:attrNameLst>
                                      </p:cBhvr>
                                      <p:to>
                                        <p:strVal val="visible"/>
                                      </p:to>
                                    </p:set>
                                    <p:animEffect transition="in" filter="wipe(down)">
                                      <p:cBhvr>
                                        <p:cTn id="7" dur="500"/>
                                        <p:tgtEl>
                                          <p:spTgt spid="20485">
                                            <p:txEl>
                                              <p:pRg st="1" end="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485">
                                            <p:txEl>
                                              <p:pRg st="2" end="2"/>
                                            </p:txEl>
                                          </p:spTgt>
                                        </p:tgtEl>
                                        <p:attrNameLst>
                                          <p:attrName>style.visibility</p:attrName>
                                        </p:attrNameLst>
                                      </p:cBhvr>
                                      <p:to>
                                        <p:strVal val="visible"/>
                                      </p:to>
                                    </p:set>
                                    <p:animEffect transition="in" filter="wipe(down)">
                                      <p:cBhvr>
                                        <p:cTn id="11" dur="500"/>
                                        <p:tgtEl>
                                          <p:spTgt spid="20485">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0485">
                                            <p:txEl>
                                              <p:pRg st="3" end="3"/>
                                            </p:txEl>
                                          </p:spTgt>
                                        </p:tgtEl>
                                        <p:attrNameLst>
                                          <p:attrName>style.visibility</p:attrName>
                                        </p:attrNameLst>
                                      </p:cBhvr>
                                      <p:to>
                                        <p:strVal val="visible"/>
                                      </p:to>
                                    </p:set>
                                    <p:animEffect transition="in" filter="wipe(down)">
                                      <p:cBhvr>
                                        <p:cTn id="15" dur="500"/>
                                        <p:tgtEl>
                                          <p:spTgt spid="20485">
                                            <p:txEl>
                                              <p:pRg st="3" end="3"/>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0485">
                                            <p:txEl>
                                              <p:pRg st="4" end="4"/>
                                            </p:txEl>
                                          </p:spTgt>
                                        </p:tgtEl>
                                        <p:attrNameLst>
                                          <p:attrName>style.visibility</p:attrName>
                                        </p:attrNameLst>
                                      </p:cBhvr>
                                      <p:to>
                                        <p:strVal val="visible"/>
                                      </p:to>
                                    </p:set>
                                    <p:animEffect transition="in" filter="wipe(down)">
                                      <p:cBhvr>
                                        <p:cTn id="19" dur="500"/>
                                        <p:tgtEl>
                                          <p:spTgt spid="20485">
                                            <p:txEl>
                                              <p:pRg st="4" end="4"/>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0485">
                                            <p:txEl>
                                              <p:pRg st="5" end="5"/>
                                            </p:txEl>
                                          </p:spTgt>
                                        </p:tgtEl>
                                        <p:attrNameLst>
                                          <p:attrName>style.visibility</p:attrName>
                                        </p:attrNameLst>
                                      </p:cBhvr>
                                      <p:to>
                                        <p:strVal val="visible"/>
                                      </p:to>
                                    </p:set>
                                    <p:animEffect transition="in" filter="wipe(down)">
                                      <p:cBhvr>
                                        <p:cTn id="23" dur="500"/>
                                        <p:tgtEl>
                                          <p:spTgt spid="20485">
                                            <p:txEl>
                                              <p:pRg st="5" end="5"/>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0485">
                                            <p:txEl>
                                              <p:pRg st="6" end="6"/>
                                            </p:txEl>
                                          </p:spTgt>
                                        </p:tgtEl>
                                        <p:attrNameLst>
                                          <p:attrName>style.visibility</p:attrName>
                                        </p:attrNameLst>
                                      </p:cBhvr>
                                      <p:to>
                                        <p:strVal val="visible"/>
                                      </p:to>
                                    </p:set>
                                    <p:animEffect transition="in" filter="wipe(down)">
                                      <p:cBhvr>
                                        <p:cTn id="27" dur="500"/>
                                        <p:tgtEl>
                                          <p:spTgt spid="20485">
                                            <p:txEl>
                                              <p:pRg st="6" end="6"/>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0485">
                                            <p:txEl>
                                              <p:pRg st="7" end="7"/>
                                            </p:txEl>
                                          </p:spTgt>
                                        </p:tgtEl>
                                        <p:attrNameLst>
                                          <p:attrName>style.visibility</p:attrName>
                                        </p:attrNameLst>
                                      </p:cBhvr>
                                      <p:to>
                                        <p:strVal val="visible"/>
                                      </p:to>
                                    </p:set>
                                    <p:animEffect transition="in" filter="wipe(down)">
                                      <p:cBhvr>
                                        <p:cTn id="31" dur="500"/>
                                        <p:tgtEl>
                                          <p:spTgt spid="20485">
                                            <p:txEl>
                                              <p:pRg st="7" end="7"/>
                                            </p:txEl>
                                          </p:spTgt>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0485">
                                            <p:txEl>
                                              <p:pRg st="8" end="8"/>
                                            </p:txEl>
                                          </p:spTgt>
                                        </p:tgtEl>
                                        <p:attrNameLst>
                                          <p:attrName>style.visibility</p:attrName>
                                        </p:attrNameLst>
                                      </p:cBhvr>
                                      <p:to>
                                        <p:strVal val="visible"/>
                                      </p:to>
                                    </p:set>
                                    <p:animEffect transition="in" filter="wipe(down)">
                                      <p:cBhvr>
                                        <p:cTn id="35" dur="500"/>
                                        <p:tgtEl>
                                          <p:spTgt spid="2048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5E98894A-EDCA-4B26-9A7C-346A2DB10083}"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150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1508" name="Rectangle 3"/>
          <p:cNvSpPr>
            <a:spLocks noGrp="1"/>
          </p:cNvSpPr>
          <p:nvPr>
            <p:ph idx="1"/>
          </p:nvPr>
        </p:nvSpPr>
        <p:spPr>
          <a:xfrm>
            <a:off x="395288" y="980728"/>
            <a:ext cx="8229600" cy="5256212"/>
          </a:xfrm>
        </p:spPr>
        <p:txBody>
          <a:bodyPr vert="horz" wrap="square" lIns="91440" tIns="45720" rIns="91440" bIns="45720" anchor="t"/>
          <a:lstStyle/>
          <a:p>
            <a:pPr eaLnBrk="1" hangingPunct="1">
              <a:spcBef>
                <a:spcPts val="1000"/>
              </a:spcBef>
            </a:pPr>
            <a:r>
              <a:rPr lang="zh-CN" altLang="en-US" sz="2800" b="1" dirty="0">
                <a:solidFill>
                  <a:srgbClr val="993300"/>
                </a:solidFill>
                <a:latin typeface="微软雅黑" panose="020B0503020204020204" pitchFamily="34" charset="-122"/>
                <a:ea typeface="微软雅黑" panose="020B0503020204020204" pitchFamily="34" charset="-122"/>
              </a:rPr>
              <a:t>求学</a:t>
            </a:r>
            <a:r>
              <a:rPr lang="en-US" altLang="zh-CN" sz="2800" b="1" dirty="0">
                <a:solidFill>
                  <a:srgbClr val="993300"/>
                </a:solidFill>
                <a:latin typeface="微软雅黑" panose="020B0503020204020204" pitchFamily="34" charset="-122"/>
                <a:ea typeface="微软雅黑" panose="020B0503020204020204" pitchFamily="34" charset="-122"/>
              </a:rPr>
              <a:t>/</a:t>
            </a:r>
            <a:r>
              <a:rPr lang="zh-CN" altLang="en-US" sz="2800" b="1" dirty="0">
                <a:solidFill>
                  <a:srgbClr val="993300"/>
                </a:solidFill>
                <a:latin typeface="微软雅黑" panose="020B0503020204020204" pitchFamily="34" charset="-122"/>
                <a:ea typeface="微软雅黑" panose="020B0503020204020204" pitchFamily="34" charset="-122"/>
              </a:rPr>
              <a:t>请教  </a:t>
            </a:r>
            <a:r>
              <a:rPr lang="zh-CN" altLang="en-US" sz="2400" dirty="0">
                <a:solidFill>
                  <a:srgbClr val="0000FF"/>
                </a:solidFill>
                <a:latin typeface="微软雅黑" panose="020B0503020204020204" pitchFamily="34" charset="-122"/>
                <a:ea typeface="微软雅黑" panose="020B0503020204020204" pitchFamily="34" charset="-122"/>
              </a:rPr>
              <a:t>被请教方是付出者。请教方是获益者，应该回报对方。</a:t>
            </a:r>
            <a:endParaRPr lang="zh-CN" altLang="en-US" sz="2400" dirty="0">
              <a:solidFill>
                <a:srgbClr val="0000FF"/>
              </a:solidFill>
              <a:latin typeface="微软雅黑" panose="020B0503020204020204" pitchFamily="34" charset="-122"/>
              <a:ea typeface="微软雅黑" panose="020B0503020204020204" pitchFamily="34" charset="-122"/>
            </a:endParaRPr>
          </a:p>
          <a:p>
            <a:pPr lvl="2" eaLnBrk="1" hangingPunct="1">
              <a:spcBef>
                <a:spcPts val="1000"/>
              </a:spcBef>
            </a:pPr>
            <a:r>
              <a:rPr lang="zh-CN" altLang="en-US" sz="2400" dirty="0">
                <a:solidFill>
                  <a:srgbClr val="009900"/>
                </a:solidFill>
                <a:latin typeface="微软雅黑" panose="020B0503020204020204" pitchFamily="34" charset="-122"/>
                <a:ea typeface="微软雅黑" panose="020B0503020204020204" pitchFamily="34" charset="-122"/>
              </a:rPr>
              <a:t>你不会去问不懂或没有经验的人</a:t>
            </a:r>
            <a:endParaRPr lang="zh-CN" altLang="en-US" sz="2400" dirty="0">
              <a:solidFill>
                <a:srgbClr val="009900"/>
              </a:solidFill>
              <a:latin typeface="微软雅黑" panose="020B0503020204020204" pitchFamily="34" charset="-122"/>
              <a:ea typeface="微软雅黑" panose="020B0503020204020204" pitchFamily="34" charset="-122"/>
            </a:endParaRPr>
          </a:p>
          <a:p>
            <a:pPr lvl="2" eaLnBrk="1" hangingPunct="1">
              <a:spcBef>
                <a:spcPts val="1000"/>
              </a:spcBef>
            </a:pPr>
            <a:r>
              <a:rPr lang="zh-CN" altLang="en-US" sz="2400" dirty="0">
                <a:solidFill>
                  <a:srgbClr val="009900"/>
                </a:solidFill>
                <a:latin typeface="微软雅黑" panose="020B0503020204020204" pitchFamily="34" charset="-122"/>
                <a:ea typeface="微软雅黑" panose="020B0503020204020204" pitchFamily="34" charset="-122"/>
              </a:rPr>
              <a:t>你知道对方在该问题上的能力或知识高于你</a:t>
            </a:r>
            <a:endParaRPr lang="zh-CN" altLang="en-US" sz="2400" dirty="0">
              <a:solidFill>
                <a:srgbClr val="009900"/>
              </a:solidFill>
              <a:latin typeface="微软雅黑" panose="020B0503020204020204" pitchFamily="34" charset="-122"/>
              <a:ea typeface="微软雅黑" panose="020B0503020204020204" pitchFamily="34" charset="-122"/>
            </a:endParaRPr>
          </a:p>
          <a:p>
            <a:pPr lvl="2" eaLnBrk="1" hangingPunct="1">
              <a:spcBef>
                <a:spcPts val="1000"/>
              </a:spcBef>
            </a:pPr>
            <a:r>
              <a:rPr lang="zh-CN" altLang="en-US" sz="2400" dirty="0">
                <a:solidFill>
                  <a:srgbClr val="009900"/>
                </a:solidFill>
                <a:latin typeface="微软雅黑" panose="020B0503020204020204" pitchFamily="34" charset="-122"/>
                <a:ea typeface="微软雅黑" panose="020B0503020204020204" pitchFamily="34" charset="-122"/>
              </a:rPr>
              <a:t>你估计对方的态度是“可能会帮助我”</a:t>
            </a:r>
            <a:endParaRPr lang="zh-CN" altLang="en-US" sz="2400" dirty="0">
              <a:solidFill>
                <a:srgbClr val="009900"/>
              </a:solidFill>
              <a:latin typeface="微软雅黑" panose="020B0503020204020204" pitchFamily="34" charset="-122"/>
              <a:ea typeface="微软雅黑" panose="020B0503020204020204" pitchFamily="34" charset="-122"/>
            </a:endParaRPr>
          </a:p>
          <a:p>
            <a:pPr lvl="2" eaLnBrk="1" hangingPunct="1">
              <a:spcBef>
                <a:spcPts val="1000"/>
              </a:spcBef>
            </a:pPr>
            <a:r>
              <a:rPr lang="zh-CN" altLang="en-US" sz="2400" dirty="0">
                <a:solidFill>
                  <a:srgbClr val="009900"/>
                </a:solidFill>
                <a:latin typeface="微软雅黑" panose="020B0503020204020204" pitchFamily="34" charset="-122"/>
                <a:ea typeface="微软雅黑" panose="020B0503020204020204" pitchFamily="34" charset="-122"/>
              </a:rPr>
              <a:t>你还估计对方有时间和条件帮助你</a:t>
            </a:r>
            <a:endParaRPr lang="zh-CN" altLang="en-US" sz="2400" dirty="0">
              <a:solidFill>
                <a:srgbClr val="009900"/>
              </a:solidFill>
              <a:latin typeface="微软雅黑" panose="020B0503020204020204" pitchFamily="34" charset="-122"/>
              <a:ea typeface="微软雅黑" panose="020B0503020204020204" pitchFamily="34" charset="-122"/>
            </a:endParaRPr>
          </a:p>
          <a:p>
            <a:pPr eaLnBrk="1" hangingPunct="1">
              <a:spcBef>
                <a:spcPts val="1000"/>
              </a:spcBef>
              <a:buNone/>
            </a:pPr>
            <a:r>
              <a:rPr lang="zh-CN" altLang="en-US" sz="2400" b="1"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在如今的认知时代，</a:t>
            </a:r>
            <a:r>
              <a:rPr lang="zh-CN" altLang="en-US" sz="2400" b="1" dirty="0">
                <a:solidFill>
                  <a:srgbClr val="0000FF"/>
                </a:solidFill>
                <a:latin typeface="微软雅黑" panose="020B0503020204020204" pitchFamily="34" charset="-122"/>
                <a:ea typeface="微软雅黑" panose="020B0503020204020204" pitchFamily="34" charset="-122"/>
              </a:rPr>
              <a:t>创新知识和创造财富主要依靠这种探索式的认知劳动。</a:t>
            </a:r>
            <a:r>
              <a:rPr lang="zh-CN" altLang="en-US" sz="2400" dirty="0">
                <a:latin typeface="微软雅黑" panose="020B0503020204020204" pitchFamily="34" charset="-122"/>
                <a:ea typeface="微软雅黑" panose="020B0503020204020204" pitchFamily="34" charset="-122"/>
              </a:rPr>
              <a:t>这种劳动是核心劳动，其它劳动是辅助性劳动。如果缺乏这种探索式的认知劳动，就很难解决普遍性技术问题和难点问题。这种劳动是推动现代化的核心智力，是知识产权的主人。这种创新型知识往往有两个特点：</a:t>
            </a:r>
            <a:r>
              <a:rPr lang="zh-CN" altLang="en-US" sz="2400" b="1" dirty="0">
                <a:solidFill>
                  <a:srgbClr val="0000FF"/>
                </a:solidFill>
                <a:latin typeface="微软雅黑" panose="020B0503020204020204" pitchFamily="34" charset="-122"/>
                <a:ea typeface="微软雅黑" panose="020B0503020204020204" pitchFamily="34" charset="-122"/>
              </a:rPr>
              <a:t>事先人人都没想到，事后人人都感到简单</a:t>
            </a:r>
            <a:r>
              <a:rPr lang="zh-CN" altLang="en-US" sz="2400" dirty="0">
                <a:solidFill>
                  <a:srgbClr val="0000FF"/>
                </a:solidFill>
                <a:latin typeface="微软雅黑" panose="020B0503020204020204" pitchFamily="34" charset="-122"/>
                <a:ea typeface="微软雅黑" panose="020B0503020204020204" pitchFamily="34" charset="-122"/>
              </a:rPr>
              <a:t>。 </a:t>
            </a:r>
            <a:endParaRPr lang="zh-CN" altLang="en-US" sz="2400" dirty="0">
              <a:solidFill>
                <a:srgbClr val="0000FF"/>
              </a:solidFill>
              <a:latin typeface="微软雅黑" panose="020B0503020204020204" pitchFamily="34" charset="-122"/>
              <a:ea typeface="微软雅黑" panose="020B0503020204020204" pitchFamily="34" charset="-122"/>
            </a:endParaRPr>
          </a:p>
        </p:txBody>
      </p:sp>
      <p:sp>
        <p:nvSpPr>
          <p:cNvPr id="192517" name="Rectangle 5"/>
          <p:cNvSpPr>
            <a:spLocks noGrp="1" noChangeArrowheads="1"/>
          </p:cNvSpPr>
          <p:nvPr>
            <p:ph type="title"/>
          </p:nvPr>
        </p:nvSpPr>
        <p:spPr>
          <a:xfrm>
            <a:off x="395536" y="188640"/>
            <a:ext cx="8229600" cy="703263"/>
          </a:xfrm>
          <a:solidFill>
            <a:srgbClr val="FFFF00"/>
          </a:solidFill>
        </p:spPr>
        <p:txBody>
          <a:bodyPr vert="horz" wrap="square" lIns="91440" tIns="45720" rIns="91440" bIns="45720" numCol="1" anchor="t" anchorCtr="0" compatLnSpc="1"/>
          <a:lstStyle/>
          <a:p>
            <a:pPr lvl="0" eaLnBrk="1" hangingPunct="1">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8.2.3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社会角色关系</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508">
                                            <p:txEl>
                                              <p:pRg st="1" end="1"/>
                                            </p:txEl>
                                          </p:spTgt>
                                        </p:tgtEl>
                                        <p:attrNameLst>
                                          <p:attrName>style.visibility</p:attrName>
                                        </p:attrNameLst>
                                      </p:cBhvr>
                                      <p:to>
                                        <p:strVal val="visible"/>
                                      </p:to>
                                    </p:set>
                                    <p:animEffect transition="in" filter="wipe(down)">
                                      <p:cBhvr>
                                        <p:cTn id="7" dur="500"/>
                                        <p:tgtEl>
                                          <p:spTgt spid="2150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1508">
                                            <p:txEl>
                                              <p:pRg st="2" end="2"/>
                                            </p:txEl>
                                          </p:spTgt>
                                        </p:tgtEl>
                                        <p:attrNameLst>
                                          <p:attrName>style.visibility</p:attrName>
                                        </p:attrNameLst>
                                      </p:cBhvr>
                                      <p:to>
                                        <p:strVal val="visible"/>
                                      </p:to>
                                    </p:set>
                                    <p:animEffect transition="in" filter="wipe(down)">
                                      <p:cBhvr>
                                        <p:cTn id="10" dur="500"/>
                                        <p:tgtEl>
                                          <p:spTgt spid="21508">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1508">
                                            <p:txEl>
                                              <p:pRg st="3" end="3"/>
                                            </p:txEl>
                                          </p:spTgt>
                                        </p:tgtEl>
                                        <p:attrNameLst>
                                          <p:attrName>style.visibility</p:attrName>
                                        </p:attrNameLst>
                                      </p:cBhvr>
                                      <p:to>
                                        <p:strVal val="visible"/>
                                      </p:to>
                                    </p:set>
                                    <p:animEffect transition="in" filter="wipe(down)">
                                      <p:cBhvr>
                                        <p:cTn id="13" dur="500"/>
                                        <p:tgtEl>
                                          <p:spTgt spid="21508">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1508">
                                            <p:txEl>
                                              <p:pRg st="4" end="4"/>
                                            </p:txEl>
                                          </p:spTgt>
                                        </p:tgtEl>
                                        <p:attrNameLst>
                                          <p:attrName>style.visibility</p:attrName>
                                        </p:attrNameLst>
                                      </p:cBhvr>
                                      <p:to>
                                        <p:strVal val="visible"/>
                                      </p:to>
                                    </p:set>
                                    <p:animEffect transition="in" filter="wipe(down)">
                                      <p:cBhvr>
                                        <p:cTn id="16" dur="500"/>
                                        <p:tgtEl>
                                          <p:spTgt spid="21508">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1508">
                                            <p:txEl>
                                              <p:pRg st="5" end="5"/>
                                            </p:txEl>
                                          </p:spTgt>
                                        </p:tgtEl>
                                        <p:attrNameLst>
                                          <p:attrName>style.visibility</p:attrName>
                                        </p:attrNameLst>
                                      </p:cBhvr>
                                      <p:to>
                                        <p:strVal val="visible"/>
                                      </p:to>
                                    </p:set>
                                    <p:animEffect transition="in" filter="blinds(horizontal)">
                                      <p:cBhvr>
                                        <p:cTn id="21" dur="500"/>
                                        <p:tgtEl>
                                          <p:spTgt spid="2150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5"/>
          <p:cNvSpPr>
            <a:spLocks noGrp="1"/>
          </p:cNvSpPr>
          <p:nvPr>
            <p:ph type="ctrTitle"/>
          </p:nvPr>
        </p:nvSpPr>
        <p:spPr>
          <a:xfrm>
            <a:off x="611188" y="981075"/>
            <a:ext cx="7921625" cy="1544638"/>
          </a:xfrm>
          <a:solidFill>
            <a:srgbClr val="FFFF00">
              <a:alpha val="100000"/>
            </a:srgbClr>
          </a:solidFill>
        </p:spPr>
        <p:txBody>
          <a:bodyPr vert="horz" wrap="square" lIns="91440" tIns="45720" rIns="91440" bIns="45720" anchor="t"/>
          <a:lstStyle/>
          <a:p>
            <a:pPr algn="ctr">
              <a:lnSpc>
                <a:spcPct val="150000"/>
              </a:lnSpc>
              <a:buClrTx/>
              <a:buSzTx/>
              <a:buFontTx/>
            </a:pPr>
            <a:r>
              <a:rPr lang="en-US" altLang="zh-CN" sz="5400" b="1" dirty="0" smtClean="0">
                <a:latin typeface="微软雅黑" panose="020B0503020204020204" pitchFamily="34" charset="-122"/>
                <a:ea typeface="微软雅黑" panose="020B0503020204020204" pitchFamily="34" charset="-122"/>
                <a:cs typeface="+mj-cs"/>
              </a:rPr>
              <a:t>8.1 </a:t>
            </a:r>
            <a:r>
              <a:rPr lang="zh-CN" altLang="en-US" sz="5400" b="1" dirty="0" smtClean="0">
                <a:latin typeface="微软雅黑" panose="020B0503020204020204" pitchFamily="34" charset="-122"/>
                <a:ea typeface="微软雅黑" panose="020B0503020204020204" pitchFamily="34" charset="-122"/>
                <a:cs typeface="+mj-cs"/>
              </a:rPr>
              <a:t>人</a:t>
            </a:r>
            <a:r>
              <a:rPr lang="zh-CN" altLang="en-US" sz="5400" b="1" dirty="0">
                <a:latin typeface="微软雅黑" panose="020B0503020204020204" pitchFamily="34" charset="-122"/>
                <a:ea typeface="微软雅黑" panose="020B0503020204020204" pitchFamily="34" charset="-122"/>
                <a:cs typeface="+mj-cs"/>
              </a:rPr>
              <a:t>的社会化</a:t>
            </a:r>
            <a:endParaRPr lang="zh-CN" altLang="en-US" sz="5400" b="1" dirty="0">
              <a:latin typeface="微软雅黑" panose="020B0503020204020204" pitchFamily="34" charset="-122"/>
              <a:ea typeface="微软雅黑" panose="020B0503020204020204" pitchFamily="34" charset="-122"/>
              <a:cs typeface="+mj-cs"/>
            </a:endParaRPr>
          </a:p>
        </p:txBody>
      </p:sp>
      <p:sp>
        <p:nvSpPr>
          <p:cNvPr id="4" name="日期占位符 3"/>
          <p:cNvSpPr txBox="1">
            <a:spLocks noGrp="1"/>
          </p:cNvSpPr>
          <p:nvPr>
            <p:ph type="dt" sz="half" idx="2"/>
          </p:nvPr>
        </p:nvSpPr>
        <p:spPr bwMode="auto"/>
        <p:txBody>
          <a:bodyPr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FBA2AC2C-1D8A-492E-972D-DB1505FCD293}" type="datetime8">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172" name="灯片编号占位符 4"/>
          <p:cNvSpPr txBox="1">
            <a:spLocks noGrp="1"/>
          </p:cNvSpPr>
          <p:nvPr>
            <p:ph type="sldNum" sz="quarter" idx="4"/>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mn-lt"/>
                <a:ea typeface="+mn-ea"/>
                <a:cs typeface="+mn-cs"/>
              </a:rPr>
            </a:fld>
            <a:endParaRPr lang="en-US" altLang="zh-CN" sz="1200" dirty="0">
              <a:latin typeface="+mn-lt"/>
              <a:ea typeface="+mn-ea"/>
              <a:cs typeface="+mn-cs"/>
            </a:endParaRPr>
          </a:p>
        </p:txBody>
      </p:sp>
      <p:pic>
        <p:nvPicPr>
          <p:cNvPr id="6" name="Picture 5" descr="j0149481"/>
          <p:cNvPicPr>
            <a:picLocks noChangeAspect="1"/>
          </p:cNvPicPr>
          <p:nvPr/>
        </p:nvPicPr>
        <p:blipFill>
          <a:blip r:embed="rId1"/>
          <a:stretch>
            <a:fillRect/>
          </a:stretch>
        </p:blipFill>
        <p:spPr>
          <a:xfrm>
            <a:off x="2590800" y="2924944"/>
            <a:ext cx="3882350" cy="3168645"/>
          </a:xfrm>
          <a:prstGeom prst="rect">
            <a:avLst/>
          </a:prstGeom>
          <a:noFill/>
          <a:ln w="9525">
            <a:noFill/>
          </a:ln>
        </p:spPr>
      </p:pic>
    </p:spTree>
  </p:cSld>
  <p:clrMapOvr>
    <a:masterClrMapping/>
  </p:clrMapOvr>
  <p:transition>
    <p:wedg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027A3956-ED2F-44FA-95FE-B977FD9C9960}"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253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2532" name="Rectangle 3"/>
          <p:cNvSpPr>
            <a:spLocks noGrp="1"/>
          </p:cNvSpPr>
          <p:nvPr>
            <p:ph idx="1"/>
          </p:nvPr>
        </p:nvSpPr>
        <p:spPr>
          <a:xfrm>
            <a:off x="457200" y="1196752"/>
            <a:ext cx="8229600" cy="4895850"/>
          </a:xfrm>
        </p:spPr>
        <p:txBody>
          <a:bodyPr vert="horz" wrap="square" lIns="91440" tIns="45720" rIns="91440" bIns="45720" anchor="t"/>
          <a:lstStyle/>
          <a:p>
            <a:pPr eaLnBrk="1" hangingPunct="1">
              <a:lnSpc>
                <a:spcPct val="110000"/>
              </a:lnSpc>
              <a:spcBef>
                <a:spcPts val="800"/>
              </a:spcBef>
            </a:pPr>
            <a:r>
              <a:rPr lang="zh-CN" altLang="en-US" sz="2800" b="1" dirty="0">
                <a:solidFill>
                  <a:srgbClr val="CC0000"/>
                </a:solidFill>
                <a:latin typeface="微软雅黑" panose="020B0503020204020204" pitchFamily="34" charset="-122"/>
                <a:ea typeface="微软雅黑" panose="020B0503020204020204" pitchFamily="34" charset="-122"/>
              </a:rPr>
              <a:t>讨论</a:t>
            </a:r>
            <a:r>
              <a:rPr lang="en-US" altLang="zh-CN" sz="2800" b="1" dirty="0">
                <a:solidFill>
                  <a:srgbClr val="CC0000"/>
                </a:solidFill>
                <a:latin typeface="微软雅黑" panose="020B0503020204020204" pitchFamily="34" charset="-122"/>
                <a:ea typeface="微软雅黑" panose="020B0503020204020204" pitchFamily="34" charset="-122"/>
              </a:rPr>
              <a:t>/</a:t>
            </a:r>
            <a:r>
              <a:rPr lang="zh-CN" altLang="en-US" sz="2800" b="1" dirty="0">
                <a:solidFill>
                  <a:srgbClr val="CC0000"/>
                </a:solidFill>
                <a:latin typeface="微软雅黑" panose="020B0503020204020204" pitchFamily="34" charset="-122"/>
                <a:ea typeface="微软雅黑" panose="020B0503020204020204" pitchFamily="34" charset="-122"/>
              </a:rPr>
              <a:t>交流  </a:t>
            </a:r>
            <a:r>
              <a:rPr lang="zh-CN" altLang="en-US" sz="2400" dirty="0">
                <a:latin typeface="微软雅黑" panose="020B0503020204020204" pitchFamily="34" charset="-122"/>
                <a:ea typeface="微软雅黑" panose="020B0503020204020204" pitchFamily="34" charset="-122"/>
              </a:rPr>
              <a:t>共同的认知活动。双方关注和思考共同的问题。各自都占有一部分知识资源，都不占有全部知识资源，离开对方就无法（或更有效）从认知方面解决这个问题。各方的资源可以互补。</a:t>
            </a:r>
            <a:r>
              <a:rPr lang="zh-CN" altLang="en-US" sz="2500" b="1" dirty="0">
                <a:solidFill>
                  <a:schemeClr val="hlink"/>
                </a:solidFill>
                <a:latin typeface="微软雅黑" panose="020B0503020204020204" pitchFamily="34" charset="-122"/>
                <a:ea typeface="微软雅黑" panose="020B0503020204020204" pitchFamily="34" charset="-122"/>
              </a:rPr>
              <a:t>讨论是开拓型思维的主要方法之一，是跳出自我中心的主要方式之一：</a:t>
            </a:r>
            <a:endParaRPr lang="zh-CN" altLang="en-US" sz="2500" b="1" dirty="0">
              <a:solidFill>
                <a:schemeClr val="hlink"/>
              </a:solidFill>
              <a:latin typeface="微软雅黑" panose="020B0503020204020204" pitchFamily="34" charset="-122"/>
              <a:ea typeface="微软雅黑" panose="020B0503020204020204" pitchFamily="34" charset="-122"/>
            </a:endParaRPr>
          </a:p>
          <a:p>
            <a:pPr lvl="1" eaLnBrk="1" hangingPunct="1">
              <a:lnSpc>
                <a:spcPct val="110000"/>
              </a:lnSpc>
              <a:spcBef>
                <a:spcPts val="800"/>
              </a:spcBef>
            </a:pPr>
            <a:r>
              <a:rPr lang="zh-CN" altLang="en-US" b="1" dirty="0">
                <a:solidFill>
                  <a:srgbClr val="0000FF"/>
                </a:solidFill>
                <a:latin typeface="微软雅黑" panose="020B0503020204020204" pitchFamily="34" charset="-122"/>
                <a:ea typeface="微软雅黑" panose="020B0503020204020204" pitchFamily="34" charset="-122"/>
              </a:rPr>
              <a:t>围绕共同目的，形成共同的思想流。</a:t>
            </a:r>
            <a:endParaRPr lang="zh-CN" altLang="en-US" b="1" dirty="0">
              <a:solidFill>
                <a:srgbClr val="0000FF"/>
              </a:solidFill>
              <a:latin typeface="微软雅黑" panose="020B0503020204020204" pitchFamily="34" charset="-122"/>
              <a:ea typeface="微软雅黑" panose="020B0503020204020204" pitchFamily="34" charset="-122"/>
            </a:endParaRPr>
          </a:p>
          <a:p>
            <a:pPr lvl="1" eaLnBrk="1" hangingPunct="1">
              <a:lnSpc>
                <a:spcPct val="110000"/>
              </a:lnSpc>
              <a:spcBef>
                <a:spcPts val="800"/>
              </a:spcBef>
            </a:pPr>
            <a:r>
              <a:rPr lang="zh-CN" altLang="en-US" b="1" dirty="0">
                <a:solidFill>
                  <a:srgbClr val="0000FF"/>
                </a:solidFill>
                <a:latin typeface="微软雅黑" panose="020B0503020204020204" pitchFamily="34" charset="-122"/>
                <a:ea typeface="微软雅黑" panose="020B0503020204020204" pitchFamily="34" charset="-122"/>
              </a:rPr>
              <a:t>思维开朗，有交流愿望，了解各种想法就是收获。 </a:t>
            </a:r>
            <a:endParaRPr lang="zh-CN" altLang="en-US" b="1" dirty="0">
              <a:solidFill>
                <a:srgbClr val="0000FF"/>
              </a:solidFill>
              <a:latin typeface="微软雅黑" panose="020B0503020204020204" pitchFamily="34" charset="-122"/>
              <a:ea typeface="微软雅黑" panose="020B0503020204020204" pitchFamily="34" charset="-122"/>
            </a:endParaRPr>
          </a:p>
          <a:p>
            <a:pPr lvl="1" eaLnBrk="1" hangingPunct="1">
              <a:lnSpc>
                <a:spcPct val="110000"/>
              </a:lnSpc>
              <a:spcBef>
                <a:spcPts val="800"/>
              </a:spcBef>
            </a:pPr>
            <a:r>
              <a:rPr lang="zh-CN" altLang="en-US" b="1" dirty="0">
                <a:solidFill>
                  <a:srgbClr val="0000FF"/>
                </a:solidFill>
                <a:latin typeface="微软雅黑" panose="020B0503020204020204" pitchFamily="34" charset="-122"/>
                <a:ea typeface="微软雅黑" panose="020B0503020204020204" pitchFamily="34" charset="-122"/>
              </a:rPr>
              <a:t>弥补和宽容。 提建议，而不是挑刺提意见。</a:t>
            </a:r>
            <a:endParaRPr lang="zh-CN" altLang="en-US" b="1" dirty="0">
              <a:solidFill>
                <a:srgbClr val="0000FF"/>
              </a:solidFill>
              <a:latin typeface="微软雅黑" panose="020B0503020204020204" pitchFamily="34" charset="-122"/>
              <a:ea typeface="微软雅黑" panose="020B0503020204020204" pitchFamily="34" charset="-122"/>
            </a:endParaRPr>
          </a:p>
          <a:p>
            <a:pPr lvl="1" eaLnBrk="1" hangingPunct="1">
              <a:lnSpc>
                <a:spcPct val="110000"/>
              </a:lnSpc>
              <a:spcBef>
                <a:spcPts val="800"/>
              </a:spcBef>
            </a:pPr>
            <a:r>
              <a:rPr lang="zh-CN" altLang="en-US" b="1" dirty="0">
                <a:latin typeface="微软雅黑" panose="020B0503020204020204" pitchFamily="34" charset="-122"/>
                <a:ea typeface="微软雅黑" panose="020B0503020204020204" pitchFamily="34" charset="-122"/>
              </a:rPr>
              <a:t>自我中心对讨论往往起负面作用。 </a:t>
            </a:r>
            <a:endParaRPr lang="zh-CN" altLang="en-US" b="1" dirty="0">
              <a:latin typeface="微软雅黑" panose="020B0503020204020204" pitchFamily="34" charset="-122"/>
              <a:ea typeface="微软雅黑" panose="020B0503020204020204" pitchFamily="34" charset="-122"/>
            </a:endParaRPr>
          </a:p>
          <a:p>
            <a:pPr lvl="1" eaLnBrk="1" hangingPunct="1">
              <a:lnSpc>
                <a:spcPct val="110000"/>
              </a:lnSpc>
              <a:spcBef>
                <a:spcPts val="800"/>
              </a:spcBef>
            </a:pPr>
            <a:r>
              <a:rPr lang="zh-CN" altLang="en-US" b="1" dirty="0">
                <a:latin typeface="微软雅黑" panose="020B0503020204020204" pitchFamily="34" charset="-122"/>
                <a:ea typeface="微软雅黑" panose="020B0503020204020204" pitchFamily="34" charset="-122"/>
              </a:rPr>
              <a:t>封闭思维往往猜疑，对讨论起负面作用</a:t>
            </a:r>
            <a:r>
              <a:rPr lang="zh-CN" altLang="en-US" sz="3000" b="1" dirty="0">
                <a:latin typeface="微软雅黑" panose="020B0503020204020204" pitchFamily="34" charset="-122"/>
                <a:ea typeface="微软雅黑" panose="020B0503020204020204" pitchFamily="34" charset="-122"/>
              </a:rPr>
              <a:t>。 </a:t>
            </a:r>
            <a:endParaRPr lang="zh-CN" altLang="en-US" sz="3000" b="1" dirty="0">
              <a:latin typeface="微软雅黑" panose="020B0503020204020204" pitchFamily="34" charset="-122"/>
              <a:ea typeface="微软雅黑" panose="020B0503020204020204" pitchFamily="34" charset="-122"/>
            </a:endParaRPr>
          </a:p>
        </p:txBody>
      </p:sp>
      <p:sp>
        <p:nvSpPr>
          <p:cNvPr id="193541" name="Rectangle 5"/>
          <p:cNvSpPr>
            <a:spLocks noGrp="1" noChangeArrowheads="1"/>
          </p:cNvSpPr>
          <p:nvPr>
            <p:ph type="title"/>
          </p:nvPr>
        </p:nvSpPr>
        <p:spPr>
          <a:xfrm>
            <a:off x="457200" y="277813"/>
            <a:ext cx="8229600" cy="774923"/>
          </a:xfrm>
          <a:solidFill>
            <a:srgbClr val="FFFF00"/>
          </a:solidFill>
        </p:spPr>
        <p:txBody>
          <a:bodyPr vert="horz" wrap="square" lIns="91440" tIns="45720" rIns="91440" bIns="45720" numCol="1" anchor="t" anchorCtr="0" compatLnSpc="1"/>
          <a:lstStyle/>
          <a:p>
            <a:pPr lvl="0" eaLnBrk="1" hangingPunct="1">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8.2.3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社会角色关系</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532">
                                            <p:txEl>
                                              <p:pRg st="1" end="1"/>
                                            </p:txEl>
                                          </p:spTgt>
                                        </p:tgtEl>
                                        <p:attrNameLst>
                                          <p:attrName>style.visibility</p:attrName>
                                        </p:attrNameLst>
                                      </p:cBhvr>
                                      <p:to>
                                        <p:strVal val="visible"/>
                                      </p:to>
                                    </p:set>
                                    <p:animEffect transition="in" filter="wipe(down)">
                                      <p:cBhvr>
                                        <p:cTn id="7" dur="500"/>
                                        <p:tgtEl>
                                          <p:spTgt spid="2253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532">
                                            <p:txEl>
                                              <p:pRg st="2" end="2"/>
                                            </p:txEl>
                                          </p:spTgt>
                                        </p:tgtEl>
                                        <p:attrNameLst>
                                          <p:attrName>style.visibility</p:attrName>
                                        </p:attrNameLst>
                                      </p:cBhvr>
                                      <p:to>
                                        <p:strVal val="visible"/>
                                      </p:to>
                                    </p:set>
                                    <p:animEffect transition="in" filter="wipe(down)">
                                      <p:cBhvr>
                                        <p:cTn id="12" dur="500"/>
                                        <p:tgtEl>
                                          <p:spTgt spid="2253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532">
                                            <p:txEl>
                                              <p:pRg st="3" end="3"/>
                                            </p:txEl>
                                          </p:spTgt>
                                        </p:tgtEl>
                                        <p:attrNameLst>
                                          <p:attrName>style.visibility</p:attrName>
                                        </p:attrNameLst>
                                      </p:cBhvr>
                                      <p:to>
                                        <p:strVal val="visible"/>
                                      </p:to>
                                    </p:set>
                                    <p:animEffect transition="in" filter="wipe(down)">
                                      <p:cBhvr>
                                        <p:cTn id="17" dur="500"/>
                                        <p:tgtEl>
                                          <p:spTgt spid="2253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2532">
                                            <p:txEl>
                                              <p:pRg st="4" end="4"/>
                                            </p:txEl>
                                          </p:spTgt>
                                        </p:tgtEl>
                                        <p:attrNameLst>
                                          <p:attrName>style.visibility</p:attrName>
                                        </p:attrNameLst>
                                      </p:cBhvr>
                                      <p:to>
                                        <p:strVal val="visible"/>
                                      </p:to>
                                    </p:set>
                                    <p:animEffect transition="in" filter="wipe(down)">
                                      <p:cBhvr>
                                        <p:cTn id="22" dur="500"/>
                                        <p:tgtEl>
                                          <p:spTgt spid="2253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2532">
                                            <p:txEl>
                                              <p:pRg st="5" end="5"/>
                                            </p:txEl>
                                          </p:spTgt>
                                        </p:tgtEl>
                                        <p:attrNameLst>
                                          <p:attrName>style.visibility</p:attrName>
                                        </p:attrNameLst>
                                      </p:cBhvr>
                                      <p:to>
                                        <p:strVal val="visible"/>
                                      </p:to>
                                    </p:set>
                                    <p:animEffect transition="in" filter="wipe(down)">
                                      <p:cBhvr>
                                        <p:cTn id="27" dur="500"/>
                                        <p:tgtEl>
                                          <p:spTgt spid="2253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11660844-FD1B-48D4-9708-C5183E79151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355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3556" name="Rectangle 3"/>
          <p:cNvSpPr>
            <a:spLocks noGrp="1"/>
          </p:cNvSpPr>
          <p:nvPr>
            <p:ph idx="1"/>
          </p:nvPr>
        </p:nvSpPr>
        <p:spPr>
          <a:xfrm>
            <a:off x="457200" y="1198245"/>
            <a:ext cx="8153400" cy="5147310"/>
          </a:xfrm>
        </p:spPr>
        <p:txBody>
          <a:bodyPr vert="horz" wrap="square" lIns="91440" tIns="45720" rIns="91440" bIns="45720" anchor="t"/>
          <a:lstStyle/>
          <a:p>
            <a:pPr eaLnBrk="1" hangingPunct="1">
              <a:lnSpc>
                <a:spcPct val="100000"/>
              </a:lnSpc>
              <a:spcBef>
                <a:spcPts val="20"/>
              </a:spcBef>
              <a:spcAft>
                <a:spcPts val="0"/>
              </a:spcAft>
            </a:pPr>
            <a:r>
              <a:rPr lang="zh-CN" altLang="en-US" sz="2800" b="1" dirty="0">
                <a:solidFill>
                  <a:srgbClr val="CC0000"/>
                </a:solidFill>
                <a:latin typeface="微软雅黑" panose="020B0503020204020204" pitchFamily="34" charset="-122"/>
                <a:ea typeface="微软雅黑" panose="020B0503020204020204" pitchFamily="34" charset="-122"/>
              </a:rPr>
              <a:t>合作者 </a:t>
            </a:r>
            <a:r>
              <a:rPr lang="zh-CN" altLang="en-US" sz="2500" dirty="0">
                <a:latin typeface="微软雅黑" panose="020B0503020204020204" pitchFamily="34" charset="-122"/>
                <a:ea typeface="微软雅黑" panose="020B0503020204020204" pitchFamily="34" charset="-122"/>
              </a:rPr>
              <a:t>合作各方是由于己方资源不足或地缘限制等原因，需要通过与他方共同行动去</a:t>
            </a:r>
            <a:r>
              <a:rPr lang="zh-CN" altLang="en-US" sz="2500" dirty="0">
                <a:latin typeface="微软雅黑" panose="020B0503020204020204" pitchFamily="34" charset="-122"/>
                <a:ea typeface="微软雅黑" panose="020B0503020204020204" pitchFamily="34" charset="-122"/>
              </a:rPr>
              <a:t>完成一项任务，实现一个共同的目标。</a:t>
            </a:r>
            <a:endParaRPr lang="zh-CN" altLang="en-US" sz="2500" dirty="0">
              <a:latin typeface="微软雅黑" panose="020B0503020204020204" pitchFamily="34" charset="-122"/>
              <a:ea typeface="微软雅黑" panose="020B0503020204020204" pitchFamily="34" charset="-122"/>
            </a:endParaRPr>
          </a:p>
          <a:p>
            <a:pPr eaLnBrk="1" hangingPunct="1">
              <a:lnSpc>
                <a:spcPct val="100000"/>
              </a:lnSpc>
              <a:spcBef>
                <a:spcPts val="20"/>
              </a:spcBef>
              <a:spcAft>
                <a:spcPts val="0"/>
              </a:spcAft>
            </a:pPr>
            <a:r>
              <a:rPr lang="zh-CN" altLang="en-US" sz="2500" b="1" dirty="0">
                <a:solidFill>
                  <a:srgbClr val="0000FF"/>
                </a:solidFill>
                <a:latin typeface="微软雅黑" panose="020B0503020204020204" pitchFamily="34" charset="-122"/>
                <a:ea typeface="微软雅黑" panose="020B0503020204020204" pitchFamily="34" charset="-122"/>
              </a:rPr>
              <a:t>合作双方需要注意以下几点</a:t>
            </a:r>
            <a:r>
              <a:rPr lang="zh-CN" altLang="en-US" sz="2500" b="1" dirty="0">
                <a:solidFill>
                  <a:srgbClr val="0000FF"/>
                </a:solidFill>
                <a:latin typeface="微软雅黑" panose="020B0503020204020204" pitchFamily="34" charset="-122"/>
                <a:ea typeface="微软雅黑" panose="020B0503020204020204" pitchFamily="34" charset="-122"/>
              </a:rPr>
              <a:t>：</a:t>
            </a:r>
            <a:r>
              <a:rPr lang="zh-CN" altLang="en-US" sz="3400" b="1" dirty="0">
                <a:solidFill>
                  <a:srgbClr val="0000FF"/>
                </a:solidFill>
                <a:latin typeface="微软雅黑" panose="020B0503020204020204" pitchFamily="34" charset="-122"/>
                <a:ea typeface="微软雅黑" panose="020B0503020204020204" pitchFamily="34" charset="-122"/>
              </a:rPr>
              <a:t> </a:t>
            </a:r>
            <a:endParaRPr lang="zh-CN" altLang="en-US" sz="3400" b="1" dirty="0">
              <a:solidFill>
                <a:srgbClr val="0000FF"/>
              </a:solidFill>
              <a:latin typeface="微软雅黑" panose="020B0503020204020204" pitchFamily="34" charset="-122"/>
              <a:ea typeface="微软雅黑" panose="020B0503020204020204" pitchFamily="34" charset="-122"/>
            </a:endParaRPr>
          </a:p>
          <a:p>
            <a:pPr lvl="2" eaLnBrk="1" hangingPunct="1"/>
            <a:r>
              <a:rPr lang="zh-CN" altLang="en-US" sz="2600" b="1" dirty="0">
                <a:latin typeface="微软雅黑" panose="020B0503020204020204" pitchFamily="34" charset="-122"/>
                <a:ea typeface="微软雅黑" panose="020B0503020204020204" pitchFamily="34" charset="-122"/>
              </a:rPr>
              <a:t>首先沟通彼此合作目的；</a:t>
            </a:r>
            <a:endParaRPr lang="zh-CN" altLang="en-US" sz="2600" b="1" dirty="0">
              <a:latin typeface="微软雅黑" panose="020B0503020204020204" pitchFamily="34" charset="-122"/>
              <a:ea typeface="微软雅黑" panose="020B0503020204020204" pitchFamily="34" charset="-122"/>
            </a:endParaRPr>
          </a:p>
          <a:p>
            <a:pPr lvl="2" eaLnBrk="1" hangingPunct="1"/>
            <a:r>
              <a:rPr lang="zh-CN" altLang="en-US" sz="2600" b="1" dirty="0">
                <a:latin typeface="微软雅黑" panose="020B0503020204020204" pitchFamily="34" charset="-122"/>
                <a:ea typeface="微软雅黑" panose="020B0503020204020204" pitchFamily="34" charset="-122"/>
              </a:rPr>
              <a:t>满足彼此合作期待；</a:t>
            </a:r>
            <a:endParaRPr lang="zh-CN" altLang="en-US" sz="2600" b="1" dirty="0">
              <a:latin typeface="微软雅黑" panose="020B0503020204020204" pitchFamily="34" charset="-122"/>
              <a:ea typeface="微软雅黑" panose="020B0503020204020204" pitchFamily="34" charset="-122"/>
            </a:endParaRPr>
          </a:p>
          <a:p>
            <a:pPr lvl="2" eaLnBrk="1" hangingPunct="1"/>
            <a:r>
              <a:rPr lang="zh-CN" altLang="en-US" sz="2600" b="1" dirty="0">
                <a:latin typeface="微软雅黑" panose="020B0503020204020204" pitchFamily="34" charset="-122"/>
                <a:ea typeface="微软雅黑" panose="020B0503020204020204" pitchFamily="34" charset="-122"/>
              </a:rPr>
              <a:t>建立合作计划，明确彼此的责任；</a:t>
            </a:r>
            <a:endParaRPr lang="zh-CN" altLang="en-US" sz="2600" b="1" dirty="0">
              <a:latin typeface="微软雅黑" panose="020B0503020204020204" pitchFamily="34" charset="-122"/>
              <a:ea typeface="微软雅黑" panose="020B0503020204020204" pitchFamily="34" charset="-122"/>
            </a:endParaRPr>
          </a:p>
          <a:p>
            <a:pPr lvl="2" eaLnBrk="1" hangingPunct="1"/>
            <a:r>
              <a:rPr lang="zh-CN" altLang="en-US" sz="2600" b="1" dirty="0">
                <a:solidFill>
                  <a:srgbClr val="CC0000"/>
                </a:solidFill>
                <a:latin typeface="微软雅黑" panose="020B0503020204020204" pitchFamily="34" charset="-122"/>
                <a:ea typeface="微软雅黑" panose="020B0503020204020204" pitchFamily="34" charset="-122"/>
              </a:rPr>
              <a:t>成果分享。</a:t>
            </a:r>
            <a:r>
              <a:rPr lang="zh-CN" altLang="en-US" sz="2600" b="1" dirty="0">
                <a:latin typeface="微软雅黑" panose="020B0503020204020204" pitchFamily="34" charset="-122"/>
                <a:ea typeface="微软雅黑" panose="020B0503020204020204" pitchFamily="34" charset="-122"/>
              </a:rPr>
              <a:t>必须从头就摆出来讨论；</a:t>
            </a:r>
            <a:endParaRPr lang="zh-CN" altLang="en-US" sz="2600" b="1" dirty="0">
              <a:latin typeface="微软雅黑" panose="020B0503020204020204" pitchFamily="34" charset="-122"/>
              <a:ea typeface="微软雅黑" panose="020B0503020204020204" pitchFamily="34" charset="-122"/>
            </a:endParaRPr>
          </a:p>
          <a:p>
            <a:pPr lvl="2" eaLnBrk="1" hangingPunct="1"/>
            <a:r>
              <a:rPr lang="zh-CN" altLang="en-US" sz="2600" b="1" dirty="0">
                <a:solidFill>
                  <a:srgbClr val="0000FF"/>
                </a:solidFill>
                <a:latin typeface="微软雅黑" panose="020B0503020204020204" pitchFamily="34" charset="-122"/>
                <a:ea typeface="微软雅黑" panose="020B0503020204020204" pitchFamily="34" charset="-122"/>
              </a:rPr>
              <a:t>遇到冲突时怎么办？</a:t>
            </a:r>
            <a:r>
              <a:rPr lang="zh-CN" altLang="en-US" sz="2600" b="1" dirty="0">
                <a:latin typeface="微软雅黑" panose="020B0503020204020204" pitchFamily="34" charset="-122"/>
                <a:ea typeface="微软雅黑" panose="020B0503020204020204" pitchFamily="34" charset="-122"/>
              </a:rPr>
              <a:t>出现问题时，应该当面协商。</a:t>
            </a:r>
            <a:r>
              <a:rPr lang="zh-CN" altLang="en-US" sz="2600" b="1" dirty="0">
                <a:solidFill>
                  <a:srgbClr val="7030A0"/>
                </a:solidFill>
                <a:latin typeface="微软雅黑" panose="020B0503020204020204" pitchFamily="34" charset="-122"/>
                <a:ea typeface="微软雅黑" panose="020B0503020204020204" pitchFamily="34" charset="-122"/>
              </a:rPr>
              <a:t>而</a:t>
            </a:r>
            <a:r>
              <a:rPr lang="zh-CN" altLang="en-US" sz="2600" b="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自我中心、封闭思维、猜疑不交流</a:t>
            </a:r>
            <a:r>
              <a:rPr lang="zh-CN" altLang="en-US" sz="2600" b="1" dirty="0">
                <a:solidFill>
                  <a:srgbClr val="7030A0"/>
                </a:solidFill>
                <a:latin typeface="微软雅黑" panose="020B0503020204020204" pitchFamily="34" charset="-122"/>
                <a:ea typeface="微软雅黑" panose="020B0503020204020204" pitchFamily="34" charset="-122"/>
              </a:rPr>
              <a:t>是合作之大忌，是破坏性行为 。</a:t>
            </a:r>
            <a:endParaRPr lang="zh-CN" altLang="en-US" sz="2600" b="1" dirty="0">
              <a:solidFill>
                <a:srgbClr val="7030A0"/>
              </a:solidFill>
              <a:latin typeface="微软雅黑" panose="020B0503020204020204" pitchFamily="34" charset="-122"/>
              <a:ea typeface="微软雅黑" panose="020B0503020204020204" pitchFamily="34" charset="-122"/>
            </a:endParaRPr>
          </a:p>
        </p:txBody>
      </p:sp>
      <p:sp>
        <p:nvSpPr>
          <p:cNvPr id="194565" name="Rectangle 5"/>
          <p:cNvSpPr>
            <a:spLocks noGrp="1" noChangeArrowheads="1"/>
          </p:cNvSpPr>
          <p:nvPr>
            <p:ph type="title"/>
          </p:nvPr>
        </p:nvSpPr>
        <p:spPr>
          <a:xfrm>
            <a:off x="368300" y="206375"/>
            <a:ext cx="8318500" cy="847725"/>
          </a:xfrm>
          <a:solidFill>
            <a:srgbClr val="FFFF00"/>
          </a:solidFill>
        </p:spPr>
        <p:txBody>
          <a:bodyPr vert="horz" wrap="square" lIns="91440" tIns="45720" rIns="91440" bIns="45720" numCol="1" anchor="t" anchorCtr="0" compatLnSpc="1"/>
          <a:lstStyle/>
          <a:p>
            <a:pPr lvl="0" eaLnBrk="1" hangingPunct="1">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8.2.3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社会角色关系</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556">
                                            <p:txEl>
                                              <p:pRg st="2" end="2"/>
                                            </p:txEl>
                                          </p:spTgt>
                                        </p:tgtEl>
                                        <p:attrNameLst>
                                          <p:attrName>style.visibility</p:attrName>
                                        </p:attrNameLst>
                                      </p:cBhvr>
                                      <p:to>
                                        <p:strVal val="visible"/>
                                      </p:to>
                                    </p:set>
                                    <p:animEffect transition="in" filter="wipe(down)">
                                      <p:cBhvr>
                                        <p:cTn id="7" dur="500"/>
                                        <p:tgtEl>
                                          <p:spTgt spid="2355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556">
                                            <p:txEl>
                                              <p:pRg st="3" end="3"/>
                                            </p:txEl>
                                          </p:spTgt>
                                        </p:tgtEl>
                                        <p:attrNameLst>
                                          <p:attrName>style.visibility</p:attrName>
                                        </p:attrNameLst>
                                      </p:cBhvr>
                                      <p:to>
                                        <p:strVal val="visible"/>
                                      </p:to>
                                    </p:set>
                                    <p:animEffect transition="in" filter="wipe(down)">
                                      <p:cBhvr>
                                        <p:cTn id="12" dur="500"/>
                                        <p:tgtEl>
                                          <p:spTgt spid="2355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556">
                                            <p:txEl>
                                              <p:pRg st="4" end="4"/>
                                            </p:txEl>
                                          </p:spTgt>
                                        </p:tgtEl>
                                        <p:attrNameLst>
                                          <p:attrName>style.visibility</p:attrName>
                                        </p:attrNameLst>
                                      </p:cBhvr>
                                      <p:to>
                                        <p:strVal val="visible"/>
                                      </p:to>
                                    </p:set>
                                    <p:animEffect transition="in" filter="wipe(down)">
                                      <p:cBhvr>
                                        <p:cTn id="17" dur="500"/>
                                        <p:tgtEl>
                                          <p:spTgt spid="2355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556">
                                            <p:txEl>
                                              <p:pRg st="5" end="5"/>
                                            </p:txEl>
                                          </p:spTgt>
                                        </p:tgtEl>
                                        <p:attrNameLst>
                                          <p:attrName>style.visibility</p:attrName>
                                        </p:attrNameLst>
                                      </p:cBhvr>
                                      <p:to>
                                        <p:strVal val="visible"/>
                                      </p:to>
                                    </p:set>
                                    <p:animEffect transition="in" filter="wipe(down)">
                                      <p:cBhvr>
                                        <p:cTn id="22" dur="500"/>
                                        <p:tgtEl>
                                          <p:spTgt spid="2355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3556">
                                            <p:txEl>
                                              <p:pRg st="6" end="6"/>
                                            </p:txEl>
                                          </p:spTgt>
                                        </p:tgtEl>
                                        <p:attrNameLst>
                                          <p:attrName>style.visibility</p:attrName>
                                        </p:attrNameLst>
                                      </p:cBhvr>
                                      <p:to>
                                        <p:strVal val="visible"/>
                                      </p:to>
                                    </p:set>
                                    <p:animEffect transition="in" filter="wipe(down)">
                                      <p:cBhvr>
                                        <p:cTn id="27" dur="500"/>
                                        <p:tgtEl>
                                          <p:spTgt spid="2355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39AA467-7042-4482-AF12-B85EE1A404E1}"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457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4580" name="Rectangle 3"/>
          <p:cNvSpPr>
            <a:spLocks noGrp="1"/>
          </p:cNvSpPr>
          <p:nvPr>
            <p:ph idx="1"/>
          </p:nvPr>
        </p:nvSpPr>
        <p:spPr>
          <a:xfrm>
            <a:off x="468313" y="1196975"/>
            <a:ext cx="8066087" cy="5327650"/>
          </a:xfrm>
        </p:spPr>
        <p:txBody>
          <a:bodyPr vert="horz" wrap="square" lIns="91440" tIns="45720" rIns="91440" bIns="45720" anchor="t"/>
          <a:lstStyle/>
          <a:p>
            <a:pPr algn="just" eaLnBrk="1" hangingPunct="1">
              <a:spcBef>
                <a:spcPct val="40000"/>
              </a:spcBef>
            </a:pPr>
            <a:r>
              <a:rPr lang="zh-CN" altLang="en-US" sz="2800" b="1" dirty="0">
                <a:solidFill>
                  <a:srgbClr val="993300"/>
                </a:solidFill>
                <a:latin typeface="微软雅黑" panose="020B0503020204020204" pitchFamily="34" charset="-122"/>
                <a:ea typeface="微软雅黑" panose="020B0503020204020204" pitchFamily="34" charset="-122"/>
              </a:rPr>
              <a:t>主辅角色关系。</a:t>
            </a:r>
            <a:r>
              <a:rPr lang="zh-CN" altLang="en-US" sz="2200" dirty="0">
                <a:latin typeface="微软雅黑" panose="020B0503020204020204" pitchFamily="34" charset="-122"/>
                <a:ea typeface="微软雅黑" panose="020B0503020204020204" pitchFamily="34" charset="-122"/>
              </a:rPr>
              <a:t>主导角色与辅助角色，辅助角色依赖主导角色而有效生存。主导不存在，辅助角色也自然不存在。</a:t>
            </a:r>
            <a:r>
              <a:rPr lang="zh-CN" altLang="en-US" sz="2200" b="1" dirty="0">
                <a:solidFill>
                  <a:srgbClr val="0000FF"/>
                </a:solidFill>
                <a:latin typeface="微软雅黑" panose="020B0503020204020204" pitchFamily="34" charset="-122"/>
                <a:ea typeface="微软雅黑" panose="020B0503020204020204" pitchFamily="34" charset="-122"/>
              </a:rPr>
              <a:t>主辅关系的配合是按照职业角色进行的。</a:t>
            </a:r>
            <a:r>
              <a:rPr lang="zh-CN" altLang="en-US" sz="2200" dirty="0">
                <a:latin typeface="微软雅黑" panose="020B0503020204020204" pitchFamily="34" charset="-122"/>
                <a:ea typeface="微软雅黑" panose="020B0503020204020204" pitchFamily="34" charset="-122"/>
              </a:rPr>
              <a:t>辅助角色的高水准表现在能够按照主导角色的期待去积极随动。</a:t>
            </a:r>
            <a:r>
              <a:rPr lang="zh-CN" altLang="en-US" sz="2200" dirty="0">
                <a:solidFill>
                  <a:srgbClr val="C00000"/>
                </a:solidFill>
                <a:latin typeface="微软雅黑" panose="020B0503020204020204" pitchFamily="34" charset="-122"/>
                <a:ea typeface="微软雅黑" panose="020B0503020204020204" pitchFamily="34" charset="-122"/>
              </a:rPr>
              <a:t>主辅关系不是人身依附关系，不是亲情关系，在人格上是平等的。</a:t>
            </a:r>
            <a:r>
              <a:rPr lang="zh-CN" altLang="en-US" sz="2200" b="1" dirty="0">
                <a:solidFill>
                  <a:srgbClr val="0000FF"/>
                </a:solidFill>
                <a:latin typeface="微软雅黑" panose="020B0503020204020204" pitchFamily="34" charset="-122"/>
                <a:ea typeface="微软雅黑" panose="020B0503020204020204" pitchFamily="34" charset="-122"/>
              </a:rPr>
              <a:t>辅助角色错位，将导致工作紊乱。</a:t>
            </a:r>
            <a:endParaRPr lang="zh-CN" altLang="en-US" sz="2200" b="1" dirty="0">
              <a:solidFill>
                <a:srgbClr val="0000FF"/>
              </a:solidFill>
              <a:latin typeface="微软雅黑" panose="020B0503020204020204" pitchFamily="34" charset="-122"/>
              <a:ea typeface="微软雅黑" panose="020B0503020204020204" pitchFamily="34" charset="-122"/>
            </a:endParaRPr>
          </a:p>
          <a:p>
            <a:pPr algn="just" eaLnBrk="1" hangingPunct="1">
              <a:spcBef>
                <a:spcPct val="40000"/>
              </a:spcBef>
            </a:pPr>
            <a:r>
              <a:rPr lang="zh-CN" altLang="en-US" sz="2800" b="1" dirty="0">
                <a:solidFill>
                  <a:srgbClr val="993300"/>
                </a:solidFill>
                <a:latin typeface="微软雅黑" panose="020B0503020204020204" pitchFamily="34" charset="-122"/>
                <a:ea typeface="微软雅黑" panose="020B0503020204020204" pitchFamily="34" charset="-122"/>
              </a:rPr>
              <a:t>开拓</a:t>
            </a:r>
            <a:r>
              <a:rPr lang="en-US" altLang="zh-CN" sz="2800" b="1" dirty="0">
                <a:solidFill>
                  <a:srgbClr val="993300"/>
                </a:solidFill>
                <a:latin typeface="微软雅黑" panose="020B0503020204020204" pitchFamily="34" charset="-122"/>
                <a:ea typeface="微软雅黑" panose="020B0503020204020204" pitchFamily="34" charset="-122"/>
              </a:rPr>
              <a:t>/</a:t>
            </a:r>
            <a:r>
              <a:rPr lang="zh-CN" altLang="en-US" sz="2800" b="1" dirty="0">
                <a:solidFill>
                  <a:srgbClr val="993300"/>
                </a:solidFill>
                <a:latin typeface="微软雅黑" panose="020B0503020204020204" pitchFamily="34" charset="-122"/>
                <a:ea typeface="微软雅黑" panose="020B0503020204020204" pitchFamily="34" charset="-122"/>
              </a:rPr>
              <a:t>首创 </a:t>
            </a:r>
            <a:r>
              <a:rPr lang="zh-CN" altLang="en-US" sz="2200" dirty="0">
                <a:latin typeface="微软雅黑" panose="020B0503020204020204" pitchFamily="34" charset="-122"/>
                <a:ea typeface="微软雅黑" panose="020B0503020204020204" pitchFamily="34" charset="-122"/>
              </a:rPr>
              <a:t>是首先提出新方向、新事物、新观念、新思想、新方法。在知识经济时代，这种开拓</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首创对发展变化起带头作用。</a:t>
            </a:r>
            <a:r>
              <a:rPr lang="zh-CN" altLang="en-US" sz="2200" b="1" dirty="0">
                <a:solidFill>
                  <a:srgbClr val="FF0000"/>
                </a:solidFill>
                <a:latin typeface="微软雅黑" panose="020B0503020204020204" pitchFamily="34" charset="-122"/>
                <a:ea typeface="微软雅黑" panose="020B0503020204020204" pitchFamily="34" charset="-122"/>
              </a:rPr>
              <a:t>要尊重首创，没有首创，社会就不可能发展</a:t>
            </a:r>
            <a:r>
              <a:rPr lang="zh-CN" altLang="en-US" sz="2200" b="1" dirty="0">
                <a:solidFill>
                  <a:srgbClr val="FF0000"/>
                </a:solidFill>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a:p>
            <a:pPr lvl="2" algn="just" eaLnBrk="1" hangingPunct="1">
              <a:spcBef>
                <a:spcPct val="40000"/>
              </a:spcBef>
            </a:pPr>
            <a:r>
              <a:rPr lang="zh-CN" altLang="en-US" b="1" dirty="0">
                <a:solidFill>
                  <a:srgbClr val="C00000"/>
                </a:solidFill>
                <a:latin typeface="微软雅黑" panose="020B0503020204020204" pitchFamily="34" charset="-122"/>
                <a:ea typeface="微软雅黑" panose="020B0503020204020204" pitchFamily="34" charset="-122"/>
              </a:rPr>
              <a:t>首创的价值是“事先都没想到，事后都认为简单” </a:t>
            </a:r>
            <a:endParaRPr lang="zh-CN" altLang="en-US" b="1" dirty="0">
              <a:solidFill>
                <a:srgbClr val="C00000"/>
              </a:solidFill>
              <a:latin typeface="微软雅黑" panose="020B0503020204020204" pitchFamily="34" charset="-122"/>
              <a:ea typeface="微软雅黑" panose="020B0503020204020204" pitchFamily="34" charset="-122"/>
            </a:endParaRPr>
          </a:p>
          <a:p>
            <a:pPr lvl="2" algn="just" eaLnBrk="1" hangingPunct="1">
              <a:spcBef>
                <a:spcPct val="40000"/>
              </a:spcBef>
            </a:pPr>
            <a:r>
              <a:rPr lang="zh-CN" altLang="en-US" b="1" dirty="0">
                <a:solidFill>
                  <a:srgbClr val="C00000"/>
                </a:solidFill>
                <a:latin typeface="微软雅黑" panose="020B0503020204020204" pitchFamily="34" charset="-122"/>
                <a:ea typeface="微软雅黑" panose="020B0503020204020204" pitchFamily="34" charset="-122"/>
              </a:rPr>
              <a:t>它代表了现代化的核心价值，是现代化的主角</a:t>
            </a:r>
            <a:endParaRPr lang="zh-CN" altLang="en-US" b="1" dirty="0">
              <a:solidFill>
                <a:srgbClr val="C00000"/>
              </a:solidFill>
              <a:latin typeface="微软雅黑" panose="020B0503020204020204" pitchFamily="34" charset="-122"/>
              <a:ea typeface="微软雅黑" panose="020B0503020204020204" pitchFamily="34" charset="-122"/>
            </a:endParaRPr>
          </a:p>
          <a:p>
            <a:pPr lvl="2" algn="just" eaLnBrk="1" hangingPunct="1">
              <a:spcBef>
                <a:spcPct val="40000"/>
              </a:spcBef>
            </a:pPr>
            <a:r>
              <a:rPr lang="zh-CN" altLang="en-US" b="1" dirty="0">
                <a:solidFill>
                  <a:srgbClr val="0000FF"/>
                </a:solidFill>
                <a:latin typeface="微软雅黑" panose="020B0503020204020204" pitchFamily="34" charset="-122"/>
                <a:ea typeface="微软雅黑" panose="020B0503020204020204" pitchFamily="34" charset="-122"/>
              </a:rPr>
              <a:t>首创者要有职业责任感和社会责任感，应当有责任担当</a:t>
            </a:r>
            <a:r>
              <a:rPr lang="zh-CN" altLang="en-US" b="1" dirty="0">
                <a:solidFill>
                  <a:schemeClr val="accent1"/>
                </a:solidFill>
                <a:latin typeface="微软雅黑" panose="020B0503020204020204" pitchFamily="34" charset="-122"/>
                <a:ea typeface="微软雅黑" panose="020B0503020204020204" pitchFamily="34" charset="-122"/>
              </a:rPr>
              <a:t> </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95589" name="Rectangle 5"/>
          <p:cNvSpPr>
            <a:spLocks noGrp="1" noChangeArrowheads="1"/>
          </p:cNvSpPr>
          <p:nvPr>
            <p:ph type="title"/>
          </p:nvPr>
        </p:nvSpPr>
        <p:spPr>
          <a:xfrm>
            <a:off x="323850" y="188913"/>
            <a:ext cx="8229600" cy="936625"/>
          </a:xfrm>
          <a:solidFill>
            <a:srgbClr val="FFFF00"/>
          </a:solidFill>
        </p:spPr>
        <p:txBody>
          <a:bodyPr vert="horz" wrap="square" lIns="91440" tIns="45720" rIns="91440" bIns="45720" numCol="1" anchor="t" anchorCtr="0" compatLnSpc="1"/>
          <a:lstStyle/>
          <a:p>
            <a:pPr lvl="0" eaLnBrk="1" hangingPunct="1">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8.2.3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社会角色关系</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580">
                                            <p:txEl>
                                              <p:pRg st="1" end="1"/>
                                            </p:txEl>
                                          </p:spTgt>
                                        </p:tgtEl>
                                        <p:attrNameLst>
                                          <p:attrName>style.visibility</p:attrName>
                                        </p:attrNameLst>
                                      </p:cBhvr>
                                      <p:to>
                                        <p:strVal val="visible"/>
                                      </p:to>
                                    </p:set>
                                    <p:animEffect transition="in" filter="wipe(down)">
                                      <p:cBhvr>
                                        <p:cTn id="7" dur="500"/>
                                        <p:tgtEl>
                                          <p:spTgt spid="24580">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4580">
                                            <p:txEl>
                                              <p:pRg st="2" end="2"/>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4580">
                                            <p:txEl>
                                              <p:pRg st="3" end="3"/>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458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51E59B5E-D6B8-4679-8827-08DFE6B5EF26}"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560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5604" name="Rectangle 3"/>
          <p:cNvSpPr>
            <a:spLocks noGrp="1"/>
          </p:cNvSpPr>
          <p:nvPr>
            <p:ph idx="1"/>
          </p:nvPr>
        </p:nvSpPr>
        <p:spPr>
          <a:xfrm>
            <a:off x="323850" y="1196975"/>
            <a:ext cx="8229600" cy="5111750"/>
          </a:xfrm>
        </p:spPr>
        <p:txBody>
          <a:bodyPr vert="horz" wrap="square" lIns="91440" tIns="45720" rIns="91440" bIns="45720" anchor="t"/>
          <a:lstStyle/>
          <a:p>
            <a:pPr eaLnBrk="1" hangingPunct="1">
              <a:lnSpc>
                <a:spcPct val="120000"/>
              </a:lnSpc>
              <a:spcBef>
                <a:spcPts val="600"/>
              </a:spcBef>
            </a:pPr>
            <a:r>
              <a:rPr lang="zh-CN" altLang="en-US" sz="2800" b="1" dirty="0">
                <a:solidFill>
                  <a:srgbClr val="0033CC"/>
                </a:solidFill>
                <a:latin typeface="微软雅黑" panose="020B0503020204020204" pitchFamily="34" charset="-122"/>
                <a:ea typeface="微软雅黑" panose="020B0503020204020204" pitchFamily="34" charset="-122"/>
              </a:rPr>
              <a:t>一般说，人际之间的理解存在以下几种类型</a:t>
            </a:r>
            <a:r>
              <a:rPr lang="zh-CN" altLang="en-US" sz="2800" b="1" dirty="0">
                <a:solidFill>
                  <a:srgbClr val="0033CC"/>
                </a:solidFill>
                <a:latin typeface="微软雅黑" panose="020B0503020204020204" pitchFamily="34" charset="-122"/>
                <a:ea typeface="微软雅黑" panose="020B0503020204020204" pitchFamily="34" charset="-122"/>
              </a:rPr>
              <a:t>：</a:t>
            </a:r>
            <a:endParaRPr lang="zh-CN" altLang="en-US" sz="2800" b="1" dirty="0">
              <a:solidFill>
                <a:srgbClr val="0033CC"/>
              </a:solidFill>
              <a:latin typeface="微软雅黑" panose="020B0503020204020204" pitchFamily="34" charset="-122"/>
              <a:ea typeface="微软雅黑" panose="020B0503020204020204" pitchFamily="34" charset="-122"/>
            </a:endParaRPr>
          </a:p>
          <a:p>
            <a:pPr lvl="1" eaLnBrk="1" hangingPunct="1">
              <a:lnSpc>
                <a:spcPct val="120000"/>
              </a:lnSpc>
              <a:spcBef>
                <a:spcPts val="600"/>
              </a:spcBef>
            </a:pPr>
            <a:r>
              <a:rPr lang="zh-CN" altLang="en-US" sz="2400" b="1" dirty="0">
                <a:solidFill>
                  <a:srgbClr val="FF3300"/>
                </a:solidFill>
                <a:latin typeface="微软雅黑" panose="020B0503020204020204" pitchFamily="34" charset="-122"/>
                <a:ea typeface="微软雅黑" panose="020B0503020204020204" pitchFamily="34" charset="-122"/>
              </a:rPr>
              <a:t>彼此理解；</a:t>
            </a:r>
            <a:endParaRPr lang="zh-CN" altLang="en-US" sz="2400" b="1" dirty="0">
              <a:solidFill>
                <a:srgbClr val="FF3300"/>
              </a:solidFill>
              <a:latin typeface="微软雅黑" panose="020B0503020204020204" pitchFamily="34" charset="-122"/>
              <a:ea typeface="微软雅黑" panose="020B0503020204020204" pitchFamily="34" charset="-122"/>
            </a:endParaRPr>
          </a:p>
          <a:p>
            <a:pPr lvl="1" eaLnBrk="1" hangingPunct="1">
              <a:lnSpc>
                <a:spcPct val="120000"/>
              </a:lnSpc>
              <a:spcBef>
                <a:spcPts val="600"/>
              </a:spcBef>
            </a:pPr>
            <a:r>
              <a:rPr lang="zh-CN" altLang="en-US" sz="2400" b="1" dirty="0">
                <a:solidFill>
                  <a:srgbClr val="FF3300"/>
                </a:solidFill>
                <a:latin typeface="微软雅黑" panose="020B0503020204020204" pitchFamily="34" charset="-122"/>
                <a:ea typeface="微软雅黑" panose="020B0503020204020204" pitchFamily="34" charset="-122"/>
              </a:rPr>
              <a:t>单向理解；</a:t>
            </a:r>
            <a:endParaRPr lang="zh-CN" altLang="en-US" sz="2400" b="1" dirty="0">
              <a:solidFill>
                <a:srgbClr val="FF3300"/>
              </a:solidFill>
              <a:latin typeface="微软雅黑" panose="020B0503020204020204" pitchFamily="34" charset="-122"/>
              <a:ea typeface="微软雅黑" panose="020B0503020204020204" pitchFamily="34" charset="-122"/>
            </a:endParaRPr>
          </a:p>
          <a:p>
            <a:pPr lvl="1" eaLnBrk="1" hangingPunct="1">
              <a:lnSpc>
                <a:spcPct val="120000"/>
              </a:lnSpc>
              <a:spcBef>
                <a:spcPts val="600"/>
              </a:spcBef>
            </a:pPr>
            <a:r>
              <a:rPr lang="zh-CN" altLang="en-US" sz="2400" b="1" dirty="0">
                <a:solidFill>
                  <a:srgbClr val="FF3300"/>
                </a:solidFill>
                <a:latin typeface="微软雅黑" panose="020B0503020204020204" pitchFamily="34" charset="-122"/>
                <a:ea typeface="微软雅黑" panose="020B0503020204020204" pitchFamily="34" charset="-122"/>
              </a:rPr>
              <a:t>回报性理解：</a:t>
            </a:r>
            <a:r>
              <a:rPr lang="zh-CN" altLang="en-US" sz="2400" dirty="0">
                <a:latin typeface="微软雅黑" panose="020B0503020204020204" pitchFamily="34" charset="-122"/>
                <a:ea typeface="微软雅黑" panose="020B0503020204020204" pitchFamily="34" charset="-122"/>
              </a:rPr>
              <a:t>“生儿方知父母心”，成为父母后才能理解到自己父母 ；</a:t>
            </a:r>
            <a:endParaRPr lang="zh-CN" altLang="en-US" sz="2400" dirty="0">
              <a:latin typeface="微软雅黑" panose="020B0503020204020204" pitchFamily="34" charset="-122"/>
              <a:ea typeface="微软雅黑" panose="020B0503020204020204" pitchFamily="34" charset="-122"/>
            </a:endParaRPr>
          </a:p>
          <a:p>
            <a:pPr lvl="1" eaLnBrk="1" hangingPunct="1">
              <a:lnSpc>
                <a:spcPct val="120000"/>
              </a:lnSpc>
              <a:spcBef>
                <a:spcPts val="600"/>
              </a:spcBef>
            </a:pPr>
            <a:r>
              <a:rPr lang="zh-CN" altLang="en-US" sz="2400" b="1" dirty="0">
                <a:solidFill>
                  <a:srgbClr val="FF3300"/>
                </a:solidFill>
                <a:latin typeface="微软雅黑" panose="020B0503020204020204" pitchFamily="34" charset="-122"/>
                <a:ea typeface="微软雅黑" panose="020B0503020204020204" pitchFamily="34" charset="-122"/>
              </a:rPr>
              <a:t>尊重性理解：</a:t>
            </a:r>
            <a:r>
              <a:rPr lang="zh-CN" altLang="en-US" sz="2400" dirty="0">
                <a:latin typeface="微软雅黑" panose="020B0503020204020204" pitchFamily="34" charset="-122"/>
                <a:ea typeface="微软雅黑" panose="020B0503020204020204" pitchFamily="34" charset="-122"/>
              </a:rPr>
              <a:t>出自对人的尊重和宽容，认为别人</a:t>
            </a:r>
            <a:r>
              <a:rPr lang="zh-CN" altLang="en-US" sz="2400" dirty="0" smtClean="0">
                <a:latin typeface="微软雅黑" panose="020B0503020204020204" pitchFamily="34" charset="-122"/>
                <a:ea typeface="微软雅黑" panose="020B0503020204020204" pitchFamily="34" charset="-122"/>
              </a:rPr>
              <a:t>应该具有自己独立的</a:t>
            </a:r>
            <a:r>
              <a:rPr lang="zh-CN" altLang="en-US" sz="2400" dirty="0">
                <a:latin typeface="微软雅黑" panose="020B0503020204020204" pitchFamily="34" charset="-122"/>
                <a:ea typeface="微软雅黑" panose="020B0503020204020204" pitchFamily="34" charset="-122"/>
              </a:rPr>
              <a:t>想法和做法；</a:t>
            </a:r>
            <a:endParaRPr lang="zh-CN" altLang="en-US" sz="2400" dirty="0">
              <a:latin typeface="微软雅黑" panose="020B0503020204020204" pitchFamily="34" charset="-122"/>
              <a:ea typeface="微软雅黑" panose="020B0503020204020204" pitchFamily="34" charset="-122"/>
            </a:endParaRPr>
          </a:p>
          <a:p>
            <a:pPr lvl="1" eaLnBrk="1" hangingPunct="1">
              <a:lnSpc>
                <a:spcPct val="120000"/>
              </a:lnSpc>
              <a:spcBef>
                <a:spcPts val="600"/>
              </a:spcBef>
            </a:pPr>
            <a:r>
              <a:rPr lang="zh-CN" altLang="en-US" sz="2400" b="1" dirty="0">
                <a:solidFill>
                  <a:srgbClr val="FF3300"/>
                </a:solidFill>
                <a:latin typeface="微软雅黑" panose="020B0503020204020204" pitchFamily="34" charset="-122"/>
                <a:ea typeface="微软雅黑" panose="020B0503020204020204" pitchFamily="34" charset="-122"/>
              </a:rPr>
              <a:t>自我性理解：</a:t>
            </a:r>
            <a:r>
              <a:rPr lang="zh-CN" altLang="en-US" sz="2400" dirty="0">
                <a:latin typeface="微软雅黑" panose="020B0503020204020204" pitchFamily="34" charset="-122"/>
                <a:ea typeface="微软雅黑" panose="020B0503020204020204" pitchFamily="34" charset="-122"/>
              </a:rPr>
              <a:t>主要关注别人是否理解自己。弱势者、孤独者、受挫者、失落者、失望者往往存在这种理解需要</a:t>
            </a:r>
            <a:endParaRPr lang="zh-CN" altLang="en-US" sz="2400" dirty="0">
              <a:latin typeface="微软雅黑" panose="020B0503020204020204" pitchFamily="34" charset="-122"/>
              <a:ea typeface="微软雅黑" panose="020B0503020204020204" pitchFamily="34" charset="-122"/>
            </a:endParaRPr>
          </a:p>
          <a:p>
            <a:pPr lvl="1" eaLnBrk="1" hangingPunct="1">
              <a:lnSpc>
                <a:spcPct val="120000"/>
              </a:lnSpc>
              <a:spcBef>
                <a:spcPts val="600"/>
              </a:spcBef>
            </a:pPr>
            <a:r>
              <a:rPr lang="zh-CN" altLang="en-US" sz="2400" b="1" dirty="0">
                <a:solidFill>
                  <a:srgbClr val="FF3300"/>
                </a:solidFill>
                <a:latin typeface="微软雅黑" panose="020B0503020204020204" pitchFamily="34" charset="-122"/>
                <a:ea typeface="微软雅黑" panose="020B0503020204020204" pitchFamily="34" charset="-122"/>
              </a:rPr>
              <a:t>误解性理解：</a:t>
            </a:r>
            <a:r>
              <a:rPr lang="zh-CN" altLang="en-US" sz="2400" dirty="0">
                <a:latin typeface="微软雅黑" panose="020B0503020204020204" pitchFamily="34" charset="-122"/>
                <a:ea typeface="微软雅黑" panose="020B0503020204020204" pitchFamily="34" charset="-122"/>
              </a:rPr>
              <a:t>并没有理解对方，然而却自以为理解了。 </a:t>
            </a:r>
            <a:endParaRPr lang="zh-CN" altLang="en-US" sz="2400" dirty="0">
              <a:latin typeface="微软雅黑" panose="020B0503020204020204" pitchFamily="34" charset="-122"/>
              <a:ea typeface="微软雅黑" panose="020B0503020204020204" pitchFamily="34" charset="-122"/>
            </a:endParaRPr>
          </a:p>
        </p:txBody>
      </p:sp>
      <p:sp>
        <p:nvSpPr>
          <p:cNvPr id="197637" name="Rectangle 5"/>
          <p:cNvSpPr>
            <a:spLocks noGrp="1" noChangeArrowheads="1"/>
          </p:cNvSpPr>
          <p:nvPr>
            <p:ph type="title"/>
          </p:nvPr>
        </p:nvSpPr>
        <p:spPr>
          <a:xfrm>
            <a:off x="323850" y="260350"/>
            <a:ext cx="8229600" cy="919163"/>
          </a:xfrm>
          <a:solidFill>
            <a:srgbClr val="FFFF00"/>
          </a:solidFill>
        </p:spPr>
        <p:txBody>
          <a:bodyPr vert="horz" wrap="square" lIns="91440" tIns="45720" rIns="91440" bIns="45720" numCol="1" anchor="t" anchorCtr="0" compatLnSpc="1"/>
          <a:lstStyle/>
          <a:p>
            <a:pPr lvl="0" eaLnBrk="1" hangingPunct="1">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8.2.3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社会角色关系</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ED14284-8F33-4D6E-B154-402F2F747315}"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662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6628" name="Rectangle 3"/>
          <p:cNvSpPr>
            <a:spLocks noGrp="1"/>
          </p:cNvSpPr>
          <p:nvPr>
            <p:ph idx="1"/>
          </p:nvPr>
        </p:nvSpPr>
        <p:spPr>
          <a:xfrm>
            <a:off x="395288" y="1052513"/>
            <a:ext cx="7924800" cy="5203825"/>
          </a:xfrm>
        </p:spPr>
        <p:txBody>
          <a:bodyPr vert="horz" wrap="square" lIns="91440" tIns="45720" rIns="91440" bIns="45720" anchor="t"/>
          <a:lstStyle/>
          <a:p>
            <a:pPr algn="just" eaLnBrk="1" hangingPunct="1">
              <a:spcBef>
                <a:spcPct val="30000"/>
              </a:spcBef>
            </a:pPr>
            <a:r>
              <a:rPr lang="zh-CN" altLang="en-US" sz="2400" b="1" dirty="0">
                <a:solidFill>
                  <a:srgbClr val="993300"/>
                </a:solidFill>
                <a:latin typeface="微软雅黑" panose="020B0503020204020204" pitchFamily="34" charset="-122"/>
                <a:ea typeface="微软雅黑" panose="020B0503020204020204" pitchFamily="34" charset="-122"/>
              </a:rPr>
              <a:t>彼此理解</a:t>
            </a:r>
            <a:r>
              <a:rPr lang="zh-CN" altLang="en-US" sz="2800" b="1" dirty="0">
                <a:solidFill>
                  <a:srgbClr val="993300"/>
                </a:solidFill>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基本领悟别人的感觉、思维、动作的含义、能够和感受对方的心情，以及能够体会到因果关系，就好像这些事情发生在自己身上一样。</a:t>
            </a:r>
            <a:endParaRPr lang="zh-CN" altLang="en-US" sz="2400" dirty="0">
              <a:latin typeface="微软雅黑" panose="020B0503020204020204" pitchFamily="34" charset="-122"/>
              <a:ea typeface="微软雅黑" panose="020B0503020204020204" pitchFamily="34" charset="-122"/>
            </a:endParaRPr>
          </a:p>
          <a:p>
            <a:pPr algn="just" eaLnBrk="1" hangingPunct="1">
              <a:spcBef>
                <a:spcPct val="30000"/>
              </a:spcBef>
            </a:pPr>
            <a:r>
              <a:rPr lang="zh-CN" altLang="en-US" sz="2400" dirty="0">
                <a:solidFill>
                  <a:srgbClr val="0000FF"/>
                </a:solidFill>
                <a:latin typeface="微软雅黑" panose="020B0503020204020204" pitchFamily="34" charset="-122"/>
                <a:ea typeface="微软雅黑" panose="020B0503020204020204" pitchFamily="34" charset="-122"/>
              </a:rPr>
              <a:t>大学生能够与父母彼此理解的人数大约为</a:t>
            </a:r>
            <a:r>
              <a:rPr lang="en-US" altLang="zh-CN" sz="2400" dirty="0">
                <a:solidFill>
                  <a:srgbClr val="0000FF"/>
                </a:solidFill>
                <a:latin typeface="微软雅黑" panose="020B0503020204020204" pitchFamily="34" charset="-122"/>
                <a:ea typeface="微软雅黑" panose="020B0503020204020204" pitchFamily="34" charset="-122"/>
              </a:rPr>
              <a:t>10%</a:t>
            </a:r>
            <a:r>
              <a:rPr lang="zh-CN" altLang="en-US" sz="2400" dirty="0">
                <a:solidFill>
                  <a:srgbClr val="0000FF"/>
                </a:solidFill>
                <a:latin typeface="微软雅黑" panose="020B0503020204020204" pitchFamily="34" charset="-122"/>
                <a:ea typeface="微软雅黑" panose="020B0503020204020204" pitchFamily="34" charset="-122"/>
              </a:rPr>
              <a:t>到</a:t>
            </a:r>
            <a:r>
              <a:rPr lang="en-US" altLang="zh-CN" sz="2400" dirty="0">
                <a:solidFill>
                  <a:srgbClr val="0000FF"/>
                </a:solidFill>
                <a:latin typeface="微软雅黑" panose="020B0503020204020204" pitchFamily="34" charset="-122"/>
                <a:ea typeface="微软雅黑" panose="020B0503020204020204" pitchFamily="34" charset="-122"/>
              </a:rPr>
              <a:t>20%</a:t>
            </a:r>
            <a:r>
              <a:rPr lang="zh-CN" altLang="en-US" sz="2400" dirty="0">
                <a:solidFill>
                  <a:srgbClr val="0000FF"/>
                </a:solidFill>
                <a:latin typeface="微软雅黑" panose="020B0503020204020204" pitchFamily="34" charset="-122"/>
                <a:ea typeface="微软雅黑" panose="020B0503020204020204" pitchFamily="34" charset="-122"/>
              </a:rPr>
              <a:t>。如果不是血缘关系，彼此理解可能更难。</a:t>
            </a:r>
            <a:endParaRPr lang="zh-CN" altLang="en-US" sz="2400" dirty="0">
              <a:solidFill>
                <a:srgbClr val="0000FF"/>
              </a:solidFill>
              <a:latin typeface="微软雅黑" panose="020B0503020204020204" pitchFamily="34" charset="-122"/>
              <a:ea typeface="微软雅黑" panose="020B0503020204020204" pitchFamily="34" charset="-122"/>
            </a:endParaRPr>
          </a:p>
          <a:p>
            <a:pPr algn="just" eaLnBrk="1" hangingPunct="1">
              <a:spcBef>
                <a:spcPct val="30000"/>
              </a:spcBef>
            </a:pPr>
            <a:r>
              <a:rPr lang="zh-CN" altLang="en-US" sz="2400" b="1" dirty="0">
                <a:solidFill>
                  <a:srgbClr val="0000FF"/>
                </a:solidFill>
                <a:latin typeface="微软雅黑" panose="020B0503020204020204" pitchFamily="34" charset="-122"/>
                <a:ea typeface="微软雅黑" panose="020B0503020204020204" pitchFamily="34" charset="-122"/>
              </a:rPr>
              <a:t>西方社会中更强调人际关系中的</a:t>
            </a:r>
            <a:r>
              <a:rPr lang="zh-CN" altLang="en-US" sz="2400" b="1" dirty="0">
                <a:solidFill>
                  <a:srgbClr val="C00000"/>
                </a:solidFill>
                <a:latin typeface="微软雅黑" panose="020B0503020204020204" pitchFamily="34" charset="-122"/>
                <a:ea typeface="微软雅黑" panose="020B0503020204020204" pitchFamily="34" charset="-122"/>
              </a:rPr>
              <a:t>理性</a:t>
            </a:r>
            <a:r>
              <a:rPr lang="zh-CN" altLang="en-US" sz="2400" b="1" dirty="0">
                <a:solidFill>
                  <a:srgbClr val="0000FF"/>
                </a:solidFill>
                <a:latin typeface="微软雅黑" panose="020B0503020204020204" pitchFamily="34" charset="-122"/>
                <a:ea typeface="微软雅黑" panose="020B0503020204020204" pitchFamily="34" charset="-122"/>
              </a:rPr>
              <a:t>，而不是</a:t>
            </a:r>
            <a:r>
              <a:rPr lang="zh-CN" altLang="en-US" sz="2400" b="1" dirty="0">
                <a:solidFill>
                  <a:srgbClr val="C00000"/>
                </a:solidFill>
                <a:latin typeface="微软雅黑" panose="020B0503020204020204" pitchFamily="34" charset="-122"/>
                <a:ea typeface="微软雅黑" panose="020B0503020204020204" pitchFamily="34" charset="-122"/>
              </a:rPr>
              <a:t>理解</a:t>
            </a:r>
            <a:r>
              <a:rPr lang="zh-CN" altLang="en-US" sz="2400" b="1" dirty="0">
                <a:solidFill>
                  <a:srgbClr val="0000FF"/>
                </a:solidFill>
                <a:latin typeface="微软雅黑" panose="020B0503020204020204" pitchFamily="34" charset="-122"/>
                <a:ea typeface="微软雅黑" panose="020B0503020204020204" pitchFamily="34" charset="-122"/>
              </a:rPr>
              <a:t>。</a:t>
            </a:r>
            <a:r>
              <a:rPr lang="zh-CN" altLang="en-US" sz="2400" dirty="0">
                <a:solidFill>
                  <a:srgbClr val="0000FF"/>
                </a:solidFill>
                <a:latin typeface="微软雅黑" panose="020B0503020204020204" pitchFamily="34" charset="-122"/>
                <a:ea typeface="微软雅黑" panose="020B0503020204020204" pitchFamily="34" charset="-122"/>
              </a:rPr>
              <a:t> </a:t>
            </a:r>
            <a:endParaRPr lang="zh-CN" altLang="en-US" sz="2400" dirty="0">
              <a:solidFill>
                <a:srgbClr val="0000FF"/>
              </a:solidFill>
              <a:latin typeface="微软雅黑" panose="020B0503020204020204" pitchFamily="34" charset="-122"/>
              <a:ea typeface="微软雅黑" panose="020B0503020204020204" pitchFamily="34" charset="-122"/>
            </a:endParaRPr>
          </a:p>
          <a:p>
            <a:pPr algn="just" eaLnBrk="1" hangingPunct="1">
              <a:spcBef>
                <a:spcPct val="30000"/>
              </a:spcBef>
            </a:pPr>
            <a:r>
              <a:rPr lang="zh-CN" altLang="en-US" sz="2500" b="1" dirty="0">
                <a:solidFill>
                  <a:srgbClr val="FF0000"/>
                </a:solidFill>
                <a:latin typeface="微软雅黑" panose="020B0503020204020204" pitchFamily="34" charset="-122"/>
                <a:ea typeface="微软雅黑" panose="020B0503020204020204" pitchFamily="34" charset="-122"/>
              </a:rPr>
              <a:t>有利于</a:t>
            </a:r>
            <a:r>
              <a:rPr lang="zh-CN" altLang="en-US" sz="2500" b="1" dirty="0">
                <a:solidFill>
                  <a:srgbClr val="FF0000"/>
                </a:solidFill>
                <a:latin typeface="微软雅黑" panose="020B0503020204020204" pitchFamily="34" charset="-122"/>
                <a:ea typeface="微软雅黑" panose="020B0503020204020204" pitchFamily="34" charset="-122"/>
              </a:rPr>
              <a:t>促进理解的主要因素是：</a:t>
            </a:r>
            <a:endParaRPr lang="en-US" altLang="zh-CN" sz="2500" b="1" dirty="0">
              <a:latin typeface="微软雅黑" panose="020B0503020204020204" pitchFamily="34" charset="-122"/>
              <a:ea typeface="微软雅黑" panose="020B0503020204020204" pitchFamily="34" charset="-122"/>
            </a:endParaRPr>
          </a:p>
          <a:p>
            <a:pPr lvl="1" algn="just" eaLnBrk="1" hangingPunct="1">
              <a:spcBef>
                <a:spcPct val="30000"/>
              </a:spcBef>
            </a:pPr>
            <a:r>
              <a:rPr lang="zh-CN" altLang="en-US" sz="2000" dirty="0">
                <a:latin typeface="微软雅黑" panose="020B0503020204020204" pitchFamily="34" charset="-122"/>
                <a:ea typeface="微软雅黑" panose="020B0503020204020204" pitchFamily="34" charset="-122"/>
              </a:rPr>
              <a:t>具有理解别人的动机或愿望，具有交流愿望</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gn="just" eaLnBrk="1" hangingPunct="1">
              <a:spcBef>
                <a:spcPct val="30000"/>
              </a:spcBef>
            </a:pPr>
            <a:r>
              <a:rPr lang="zh-CN" altLang="en-US" sz="2000" dirty="0">
                <a:latin typeface="微软雅黑" panose="020B0503020204020204" pitchFamily="34" charset="-122"/>
                <a:ea typeface="微软雅黑" panose="020B0503020204020204" pitchFamily="34" charset="-122"/>
              </a:rPr>
              <a:t>能够跳出自我中心，从别人角度看自己</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gn="just" eaLnBrk="1" hangingPunct="1">
              <a:spcBef>
                <a:spcPct val="30000"/>
              </a:spcBef>
            </a:pPr>
            <a:r>
              <a:rPr lang="zh-CN" altLang="en-US" sz="2000" dirty="0">
                <a:latin typeface="微软雅黑" panose="020B0503020204020204" pitchFamily="34" charset="-122"/>
                <a:ea typeface="微软雅黑" panose="020B0503020204020204" pitchFamily="34" charset="-122"/>
              </a:rPr>
              <a:t>具有开朗的思维方式，能够从别人角度进行思考，不以自我利益或欲望作为判断标准</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gn="just" eaLnBrk="1" hangingPunct="1">
              <a:spcBef>
                <a:spcPct val="30000"/>
              </a:spcBef>
            </a:pPr>
            <a:r>
              <a:rPr lang="zh-CN" altLang="en-US" sz="2000" dirty="0">
                <a:latin typeface="微软雅黑" panose="020B0503020204020204" pitchFamily="34" charset="-122"/>
                <a:ea typeface="微软雅黑" panose="020B0503020204020204" pitchFamily="34" charset="-122"/>
              </a:rPr>
              <a:t>彼此具有类似之处，例如</a:t>
            </a:r>
            <a:r>
              <a:rPr lang="en-US" altLang="zh-CN" sz="2000" dirty="0">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价值观念、道德观念、共同经历、共同习惯等。 </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96613" name="Rectangle 5"/>
          <p:cNvSpPr>
            <a:spLocks noGrp="1" noChangeArrowheads="1"/>
          </p:cNvSpPr>
          <p:nvPr>
            <p:ph type="title"/>
          </p:nvPr>
        </p:nvSpPr>
        <p:spPr>
          <a:xfrm>
            <a:off x="323850" y="188913"/>
            <a:ext cx="8229600" cy="847725"/>
          </a:xfrm>
          <a:solidFill>
            <a:srgbClr val="FFFF00"/>
          </a:solidFill>
        </p:spPr>
        <p:txBody>
          <a:bodyPr vert="horz" wrap="square" lIns="91440" tIns="45720" rIns="91440" bIns="45720" numCol="1" anchor="t" anchorCtr="0" compatLnSpc="1"/>
          <a:lstStyle/>
          <a:p>
            <a:pPr lvl="0" eaLnBrk="1" hangingPunct="1">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8.2.3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社会角色关系</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628">
                                            <p:txEl>
                                              <p:pRg st="1" end="1"/>
                                            </p:txEl>
                                          </p:spTgt>
                                        </p:tgtEl>
                                        <p:attrNameLst>
                                          <p:attrName>style.visibility</p:attrName>
                                        </p:attrNameLst>
                                      </p:cBhvr>
                                      <p:to>
                                        <p:strVal val="visible"/>
                                      </p:to>
                                    </p:set>
                                    <p:animEffect transition="in" filter="blinds(horizontal)">
                                      <p:cBhvr>
                                        <p:cTn id="7" dur="500"/>
                                        <p:tgtEl>
                                          <p:spTgt spid="266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628">
                                            <p:txEl>
                                              <p:pRg st="2" end="2"/>
                                            </p:txEl>
                                          </p:spTgt>
                                        </p:tgtEl>
                                        <p:attrNameLst>
                                          <p:attrName>style.visibility</p:attrName>
                                        </p:attrNameLst>
                                      </p:cBhvr>
                                      <p:to>
                                        <p:strVal val="visible"/>
                                      </p:to>
                                    </p:set>
                                    <p:animEffect transition="in" filter="blinds(horizontal)">
                                      <p:cBhvr>
                                        <p:cTn id="12" dur="500"/>
                                        <p:tgtEl>
                                          <p:spTgt spid="266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628">
                                            <p:txEl>
                                              <p:pRg st="3" end="3"/>
                                            </p:txEl>
                                          </p:spTgt>
                                        </p:tgtEl>
                                        <p:attrNameLst>
                                          <p:attrName>style.visibility</p:attrName>
                                        </p:attrNameLst>
                                      </p:cBhvr>
                                      <p:to>
                                        <p:strVal val="visible"/>
                                      </p:to>
                                    </p:set>
                                    <p:animEffect transition="in" filter="wipe(down)">
                                      <p:cBhvr>
                                        <p:cTn id="17" dur="500"/>
                                        <p:tgtEl>
                                          <p:spTgt spid="26628">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26628">
                                            <p:txEl>
                                              <p:pRg st="4" end="4"/>
                                            </p:txEl>
                                          </p:spTgt>
                                        </p:tgtEl>
                                        <p:attrNameLst>
                                          <p:attrName>style.visibility</p:attrName>
                                        </p:attrNameLst>
                                      </p:cBhvr>
                                      <p:to>
                                        <p:strVal val="visible"/>
                                      </p:to>
                                    </p:set>
                                    <p:animEffect transition="in" filter="wipe(down)">
                                      <p:cBhvr>
                                        <p:cTn id="20" dur="500"/>
                                        <p:tgtEl>
                                          <p:spTgt spid="26628">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26628">
                                            <p:txEl>
                                              <p:pRg st="5" end="5"/>
                                            </p:txEl>
                                          </p:spTgt>
                                        </p:tgtEl>
                                        <p:attrNameLst>
                                          <p:attrName>style.visibility</p:attrName>
                                        </p:attrNameLst>
                                      </p:cBhvr>
                                      <p:to>
                                        <p:strVal val="visible"/>
                                      </p:to>
                                    </p:set>
                                    <p:animEffect transition="in" filter="wipe(down)">
                                      <p:cBhvr>
                                        <p:cTn id="23" dur="500"/>
                                        <p:tgtEl>
                                          <p:spTgt spid="26628">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26628">
                                            <p:txEl>
                                              <p:pRg st="6" end="6"/>
                                            </p:txEl>
                                          </p:spTgt>
                                        </p:tgtEl>
                                        <p:attrNameLst>
                                          <p:attrName>style.visibility</p:attrName>
                                        </p:attrNameLst>
                                      </p:cBhvr>
                                      <p:to>
                                        <p:strVal val="visible"/>
                                      </p:to>
                                    </p:set>
                                    <p:animEffect transition="in" filter="wipe(down)">
                                      <p:cBhvr>
                                        <p:cTn id="26" dur="500"/>
                                        <p:tgtEl>
                                          <p:spTgt spid="26628">
                                            <p:txEl>
                                              <p:pRg st="6" end="6"/>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26628">
                                            <p:txEl>
                                              <p:pRg st="7" end="7"/>
                                            </p:txEl>
                                          </p:spTgt>
                                        </p:tgtEl>
                                        <p:attrNameLst>
                                          <p:attrName>style.visibility</p:attrName>
                                        </p:attrNameLst>
                                      </p:cBhvr>
                                      <p:to>
                                        <p:strVal val="visible"/>
                                      </p:to>
                                    </p:set>
                                    <p:animEffect transition="in" filter="wipe(down)">
                                      <p:cBhvr>
                                        <p:cTn id="29" dur="500"/>
                                        <p:tgtEl>
                                          <p:spTgt spid="266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B5DF70C-E176-45A3-90A7-3E883C4C482B}"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765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98658" name="Rectangle 2"/>
          <p:cNvSpPr>
            <a:spLocks noGrp="1" noChangeArrowheads="1"/>
          </p:cNvSpPr>
          <p:nvPr>
            <p:ph type="title"/>
          </p:nvPr>
        </p:nvSpPr>
        <p:spPr>
          <a:xfrm>
            <a:off x="323850" y="115888"/>
            <a:ext cx="8229600" cy="792163"/>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0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en-US" altLang="zh-CN" sz="40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8.2.4 </a:t>
            </a:r>
            <a:r>
              <a:rPr kumimoji="0" lang="zh-CN" altLang="en-US" sz="40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角色之间理解的途径</a:t>
            </a:r>
            <a:endParaRPr kumimoji="0" lang="zh-CN" altLang="en-US" sz="40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7653" name="Rectangle 3"/>
          <p:cNvSpPr>
            <a:spLocks noGrp="1"/>
          </p:cNvSpPr>
          <p:nvPr>
            <p:ph idx="1"/>
          </p:nvPr>
        </p:nvSpPr>
        <p:spPr>
          <a:xfrm>
            <a:off x="179388" y="928688"/>
            <a:ext cx="8637587" cy="5284787"/>
          </a:xfrm>
        </p:spPr>
        <p:txBody>
          <a:bodyPr vert="horz" wrap="square" lIns="91440" tIns="45720" rIns="91440" bIns="45720" anchor="t"/>
          <a:lstStyle/>
          <a:p>
            <a:pPr algn="just" eaLnBrk="1" hangingPunct="1">
              <a:lnSpc>
                <a:spcPct val="110000"/>
              </a:lnSpc>
              <a:spcBef>
                <a:spcPts val="600"/>
              </a:spcBef>
              <a:buNone/>
            </a:pPr>
            <a:r>
              <a:rPr lang="en-US" altLang="zh-CN" sz="2600" dirty="0">
                <a:latin typeface="仿宋_GB2312" pitchFamily="49" charset="-122"/>
                <a:ea typeface="仿宋_GB2312" pitchFamily="49" charset="-122"/>
              </a:rPr>
              <a:t>  </a:t>
            </a:r>
            <a:r>
              <a:rPr lang="zh-CN" altLang="en-US" sz="2400" dirty="0" smtClean="0">
                <a:latin typeface="微软雅黑" panose="020B0503020204020204" pitchFamily="34" charset="-122"/>
                <a:ea typeface="微软雅黑" panose="020B0503020204020204" pitchFamily="34" charset="-122"/>
              </a:rPr>
              <a:t>正确</a:t>
            </a:r>
            <a:r>
              <a:rPr lang="zh-CN" altLang="en-US" sz="2400" dirty="0">
                <a:latin typeface="微软雅黑" panose="020B0503020204020204" pitchFamily="34" charset="-122"/>
                <a:ea typeface="微软雅黑" panose="020B0503020204020204" pitchFamily="34" charset="-122"/>
              </a:rPr>
              <a:t>的</a:t>
            </a:r>
            <a:r>
              <a:rPr lang="zh-CN" altLang="en-US" sz="2400" b="1" dirty="0" smtClean="0">
                <a:solidFill>
                  <a:srgbClr val="C00000"/>
                </a:solidFill>
                <a:latin typeface="微软雅黑" panose="020B0503020204020204" pitchFamily="34" charset="-122"/>
                <a:ea typeface="微软雅黑" panose="020B0503020204020204" pitchFamily="34" charset="-122"/>
              </a:rPr>
              <a:t>价值观和道德观是</a:t>
            </a:r>
            <a:r>
              <a:rPr lang="zh-CN" altLang="en-US" sz="2400" b="1" dirty="0">
                <a:solidFill>
                  <a:srgbClr val="C00000"/>
                </a:solidFill>
                <a:latin typeface="微软雅黑" panose="020B0503020204020204" pitchFamily="34" charset="-122"/>
                <a:ea typeface="微软雅黑" panose="020B0503020204020204" pitchFamily="34" charset="-122"/>
              </a:rPr>
              <a:t>理解他人的重要基础</a:t>
            </a:r>
            <a:r>
              <a:rPr lang="zh-CN" altLang="en-US" sz="2800" b="1" dirty="0">
                <a:solidFill>
                  <a:srgbClr val="C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主要表现在对人友好，态度平和，具有理解</a:t>
            </a:r>
            <a:r>
              <a:rPr lang="zh-CN" altLang="en-US" sz="2400" dirty="0">
                <a:latin typeface="微软雅黑" panose="020B0503020204020204" pitchFamily="34" charset="-122"/>
                <a:ea typeface="微软雅黑" panose="020B0503020204020204" pitchFamily="34" charset="-122"/>
              </a:rPr>
              <a:t>别人的愿望，区分善恶，是非分明，具有同情心，善解人意，避免伤害别人。 </a:t>
            </a:r>
            <a:endParaRPr lang="zh-CN" altLang="en-US" sz="2400" dirty="0">
              <a:latin typeface="微软雅黑" panose="020B0503020204020204" pitchFamily="34" charset="-122"/>
              <a:ea typeface="微软雅黑" panose="020B0503020204020204" pitchFamily="34" charset="-122"/>
            </a:endParaRPr>
          </a:p>
          <a:p>
            <a:pPr lvl="1" algn="just" eaLnBrk="1" hangingPunct="1">
              <a:lnSpc>
                <a:spcPct val="110000"/>
              </a:lnSpc>
              <a:spcBef>
                <a:spcPts val="600"/>
              </a:spcBef>
            </a:pPr>
            <a:r>
              <a:rPr lang="zh-CN" altLang="en-US" sz="2400" b="1" dirty="0">
                <a:solidFill>
                  <a:srgbClr val="CC0000"/>
                </a:solidFill>
                <a:latin typeface="微软雅黑" panose="020B0503020204020204" pitchFamily="34" charset="-122"/>
                <a:ea typeface="微软雅黑" panose="020B0503020204020204" pitchFamily="34" charset="-122"/>
              </a:rPr>
              <a:t>概念推理：</a:t>
            </a:r>
            <a:r>
              <a:rPr lang="zh-CN" altLang="en-US" sz="2400" dirty="0">
                <a:latin typeface="微软雅黑" panose="020B0503020204020204" pitchFamily="34" charset="-122"/>
                <a:ea typeface="微软雅黑" panose="020B0503020204020204" pitchFamily="34" charset="-122"/>
              </a:rPr>
              <a:t>缺乏体验时，通过概念的逻辑推理进行理解。 </a:t>
            </a:r>
            <a:endParaRPr lang="zh-CN" altLang="en-US" sz="2400" dirty="0">
              <a:latin typeface="微软雅黑" panose="020B0503020204020204" pitchFamily="34" charset="-122"/>
              <a:ea typeface="微软雅黑" panose="020B0503020204020204" pitchFamily="34" charset="-122"/>
            </a:endParaRPr>
          </a:p>
          <a:p>
            <a:pPr lvl="1" algn="just" eaLnBrk="1" hangingPunct="1">
              <a:lnSpc>
                <a:spcPct val="110000"/>
              </a:lnSpc>
              <a:spcBef>
                <a:spcPts val="600"/>
              </a:spcBef>
            </a:pPr>
            <a:r>
              <a:rPr lang="zh-CN" altLang="en-US" sz="2400" b="1" dirty="0">
                <a:solidFill>
                  <a:srgbClr val="CC0000"/>
                </a:solidFill>
                <a:latin typeface="微软雅黑" panose="020B0503020204020204" pitchFamily="34" charset="-122"/>
                <a:ea typeface="微软雅黑" panose="020B0503020204020204" pitchFamily="34" charset="-122"/>
              </a:rPr>
              <a:t>因果推理：</a:t>
            </a:r>
            <a:r>
              <a:rPr lang="zh-CN" altLang="en-US" sz="2400" dirty="0">
                <a:latin typeface="微软雅黑" panose="020B0503020204020204" pitchFamily="34" charset="-122"/>
                <a:ea typeface="微软雅黑" panose="020B0503020204020204" pitchFamily="34" charset="-122"/>
              </a:rPr>
              <a:t>分析各种行动可能造成的后果？理解一个的行动的含义，搞清楚它的短期后果和长远后果，对自己和对别人的后果。</a:t>
            </a:r>
            <a:endParaRPr lang="zh-CN" altLang="en-US" sz="2400" dirty="0">
              <a:latin typeface="微软雅黑" panose="020B0503020204020204" pitchFamily="34" charset="-122"/>
              <a:ea typeface="微软雅黑" panose="020B0503020204020204" pitchFamily="34" charset="-122"/>
            </a:endParaRPr>
          </a:p>
          <a:p>
            <a:pPr lvl="1" algn="just" eaLnBrk="1" hangingPunct="1">
              <a:lnSpc>
                <a:spcPct val="110000"/>
              </a:lnSpc>
              <a:spcBef>
                <a:spcPts val="600"/>
              </a:spcBef>
            </a:pPr>
            <a:r>
              <a:rPr lang="zh-CN" altLang="en-US" sz="2400" b="1" dirty="0">
                <a:solidFill>
                  <a:srgbClr val="CC0000"/>
                </a:solidFill>
                <a:latin typeface="微软雅黑" panose="020B0503020204020204" pitchFamily="34" charset="-122"/>
                <a:ea typeface="微软雅黑" panose="020B0503020204020204" pitchFamily="34" charset="-122"/>
              </a:rPr>
              <a:t>举例理解：</a:t>
            </a:r>
            <a:r>
              <a:rPr lang="zh-CN" altLang="en-US" sz="2400" dirty="0">
                <a:latin typeface="微软雅黑" panose="020B0503020204020204" pitchFamily="34" charset="-122"/>
                <a:ea typeface="微软雅黑" panose="020B0503020204020204" pitchFamily="34" charset="-122"/>
              </a:rPr>
              <a:t>如果没有亲身经历，可以通过比喻、举例或讲故事使对方理解一些含义。它表达的含义不完全一致，可能会造成误解。</a:t>
            </a:r>
            <a:endParaRPr lang="zh-CN" altLang="en-US" sz="2400" dirty="0">
              <a:latin typeface="微软雅黑" panose="020B0503020204020204" pitchFamily="34" charset="-122"/>
              <a:ea typeface="微软雅黑" panose="020B0503020204020204" pitchFamily="34" charset="-122"/>
            </a:endParaRPr>
          </a:p>
          <a:p>
            <a:pPr lvl="1" algn="just" eaLnBrk="1" hangingPunct="1">
              <a:lnSpc>
                <a:spcPct val="110000"/>
              </a:lnSpc>
              <a:spcBef>
                <a:spcPts val="600"/>
              </a:spcBef>
            </a:pPr>
            <a:r>
              <a:rPr lang="zh-CN" altLang="en-US" sz="2400" b="1" dirty="0">
                <a:solidFill>
                  <a:srgbClr val="CC0000"/>
                </a:solidFill>
                <a:latin typeface="微软雅黑" panose="020B0503020204020204" pitchFamily="34" charset="-122"/>
                <a:ea typeface="微软雅黑" panose="020B0503020204020204" pitchFamily="34" charset="-122"/>
              </a:rPr>
              <a:t>体验性理解：</a:t>
            </a:r>
            <a:r>
              <a:rPr lang="zh-CN" altLang="en-US" sz="2400" dirty="0">
                <a:latin typeface="微软雅黑" panose="020B0503020204020204" pitchFamily="34" charset="-122"/>
                <a:ea typeface="微软雅黑" panose="020B0503020204020204" pitchFamily="34" charset="-122"/>
              </a:rPr>
              <a:t>许多经典认识论都认为，参与实践是获得知识的惟一途径。 </a:t>
            </a:r>
            <a:r>
              <a:rPr lang="zh-CN" altLang="en-US" sz="2000" dirty="0">
                <a:solidFill>
                  <a:srgbClr val="0000FF"/>
                </a:solidFill>
                <a:latin typeface="微软雅黑" panose="020B0503020204020204" pitchFamily="34" charset="-122"/>
                <a:ea typeface="微软雅黑" panose="020B0503020204020204" pitchFamily="34" charset="-122"/>
              </a:rPr>
              <a:t>（现代工业设计师强调用户体验）</a:t>
            </a:r>
            <a:endParaRPr lang="zh-CN" altLang="en-US" sz="2000"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653">
                                            <p:txEl>
                                              <p:pRg st="1" end="1"/>
                                            </p:txEl>
                                          </p:spTgt>
                                        </p:tgtEl>
                                        <p:attrNameLst>
                                          <p:attrName>style.visibility</p:attrName>
                                        </p:attrNameLst>
                                      </p:cBhvr>
                                      <p:to>
                                        <p:strVal val="visible"/>
                                      </p:to>
                                    </p:set>
                                    <p:animEffect transition="in" filter="wipe(down)">
                                      <p:cBhvr>
                                        <p:cTn id="7" dur="500"/>
                                        <p:tgtEl>
                                          <p:spTgt spid="2765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653">
                                            <p:txEl>
                                              <p:pRg st="2" end="2"/>
                                            </p:txEl>
                                          </p:spTgt>
                                        </p:tgtEl>
                                        <p:attrNameLst>
                                          <p:attrName>style.visibility</p:attrName>
                                        </p:attrNameLst>
                                      </p:cBhvr>
                                      <p:to>
                                        <p:strVal val="visible"/>
                                      </p:to>
                                    </p:set>
                                    <p:animEffect transition="in" filter="wipe(down)">
                                      <p:cBhvr>
                                        <p:cTn id="12" dur="500"/>
                                        <p:tgtEl>
                                          <p:spTgt spid="2765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7653">
                                            <p:txEl>
                                              <p:pRg st="3" end="3"/>
                                            </p:txEl>
                                          </p:spTgt>
                                        </p:tgtEl>
                                        <p:attrNameLst>
                                          <p:attrName>style.visibility</p:attrName>
                                        </p:attrNameLst>
                                      </p:cBhvr>
                                      <p:to>
                                        <p:strVal val="visible"/>
                                      </p:to>
                                    </p:set>
                                    <p:animEffect transition="in" filter="wipe(down)">
                                      <p:cBhvr>
                                        <p:cTn id="17" dur="500"/>
                                        <p:tgtEl>
                                          <p:spTgt spid="2765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7653">
                                            <p:txEl>
                                              <p:pRg st="4" end="4"/>
                                            </p:txEl>
                                          </p:spTgt>
                                        </p:tgtEl>
                                        <p:attrNameLst>
                                          <p:attrName>style.visibility</p:attrName>
                                        </p:attrNameLst>
                                      </p:cBhvr>
                                      <p:to>
                                        <p:strVal val="visible"/>
                                      </p:to>
                                    </p:set>
                                    <p:animEffect transition="in" filter="wipe(down)">
                                      <p:cBhvr>
                                        <p:cTn id="22" dur="500"/>
                                        <p:tgtEl>
                                          <p:spTgt spid="276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7580BFDF-86D4-4FE2-A0C7-8A3CE417BA6B}"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867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99682" name="Rectangle 2"/>
          <p:cNvSpPr>
            <a:spLocks noGrp="1" noChangeArrowheads="1"/>
          </p:cNvSpPr>
          <p:nvPr>
            <p:ph type="title"/>
          </p:nvPr>
        </p:nvSpPr>
        <p:spPr>
          <a:xfrm>
            <a:off x="395536" y="188913"/>
            <a:ext cx="8291264" cy="1079847"/>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40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en-US" altLang="zh-CN" sz="4400"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8.2.5 </a:t>
            </a:r>
            <a:r>
              <a:rPr kumimoji="0" lang="zh-CN" altLang="en-US" sz="44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rPr>
              <a:t>导致不理解的因素</a:t>
            </a:r>
            <a:endParaRPr kumimoji="0" lang="zh-CN" altLang="en-US" sz="44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28677" name="Rectangle 3"/>
          <p:cNvSpPr>
            <a:spLocks noGrp="1"/>
          </p:cNvSpPr>
          <p:nvPr>
            <p:ph idx="1"/>
          </p:nvPr>
        </p:nvSpPr>
        <p:spPr>
          <a:xfrm>
            <a:off x="533400" y="1412776"/>
            <a:ext cx="8229600" cy="4954587"/>
          </a:xfrm>
        </p:spPr>
        <p:txBody>
          <a:bodyPr vert="horz" wrap="square" lIns="91440" tIns="45720" rIns="91440" bIns="45720" anchor="t"/>
          <a:lstStyle/>
          <a:p>
            <a:pPr eaLnBrk="1" hangingPunct="1">
              <a:lnSpc>
                <a:spcPct val="120000"/>
              </a:lnSpc>
              <a:spcBef>
                <a:spcPts val="600"/>
              </a:spcBef>
            </a:pPr>
            <a:r>
              <a:rPr lang="zh-CN" altLang="en-US" sz="3200" b="1" dirty="0" smtClean="0">
                <a:solidFill>
                  <a:srgbClr val="C00000"/>
                </a:solidFill>
                <a:latin typeface="微软雅黑" panose="020B0503020204020204" pitchFamily="34" charset="-122"/>
                <a:ea typeface="微软雅黑" panose="020B0503020204020204" pitchFamily="34" charset="-122"/>
              </a:rPr>
              <a:t>价值冲突影响</a:t>
            </a:r>
            <a:r>
              <a:rPr lang="zh-CN" altLang="en-US" sz="3200" b="1" dirty="0">
                <a:solidFill>
                  <a:srgbClr val="C00000"/>
                </a:solidFill>
                <a:latin typeface="微软雅黑" panose="020B0503020204020204" pitchFamily="34" charset="-122"/>
                <a:ea typeface="微软雅黑" panose="020B0503020204020204" pitchFamily="34" charset="-122"/>
              </a:rPr>
              <a:t>理解</a:t>
            </a:r>
            <a:endParaRPr lang="en-US" altLang="zh-CN" sz="3200" b="1" dirty="0">
              <a:solidFill>
                <a:srgbClr val="0000FF"/>
              </a:solidFill>
              <a:latin typeface="微软雅黑" panose="020B0503020204020204" pitchFamily="34" charset="-122"/>
              <a:ea typeface="微软雅黑" panose="020B0503020204020204" pitchFamily="34" charset="-122"/>
            </a:endParaRPr>
          </a:p>
          <a:p>
            <a:pPr eaLnBrk="1" hangingPunct="1">
              <a:lnSpc>
                <a:spcPct val="120000"/>
              </a:lnSpc>
              <a:spcBef>
                <a:spcPts val="600"/>
              </a:spcBef>
              <a:buNone/>
            </a:pPr>
            <a:r>
              <a:rPr lang="zh-CN" altLang="en-US" sz="2800" b="1" dirty="0">
                <a:solidFill>
                  <a:srgbClr val="0000FF"/>
                </a:solidFill>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如果各自认为的“对与错”“好与坏”“美与丑”是相反的，那</a:t>
            </a:r>
            <a:r>
              <a:rPr lang="zh-CN" altLang="en-US" sz="2800" dirty="0">
                <a:latin typeface="微软雅黑" panose="020B0503020204020204" pitchFamily="34" charset="-122"/>
                <a:ea typeface="微软雅黑" panose="020B0503020204020204" pitchFamily="34" charset="-122"/>
              </a:rPr>
              <a:t>就是</a:t>
            </a:r>
            <a:r>
              <a:rPr lang="zh-CN" altLang="en-US" sz="2800" b="1" dirty="0">
                <a:solidFill>
                  <a:srgbClr val="C00000"/>
                </a:solidFill>
                <a:latin typeface="微软雅黑" panose="020B0503020204020204" pitchFamily="34" charset="-122"/>
                <a:ea typeface="微软雅黑" panose="020B0503020204020204" pitchFamily="34" charset="-122"/>
              </a:rPr>
              <a:t>价值冲突，很难相互理解。</a:t>
            </a:r>
            <a:endParaRPr lang="zh-CN" altLang="en-US" sz="2800" b="1" dirty="0">
              <a:solidFill>
                <a:srgbClr val="C00000"/>
              </a:solidFill>
              <a:latin typeface="微软雅黑" panose="020B0503020204020204" pitchFamily="34" charset="-122"/>
              <a:ea typeface="微软雅黑" panose="020B0503020204020204" pitchFamily="34" charset="-122"/>
            </a:endParaRPr>
          </a:p>
          <a:p>
            <a:pPr eaLnBrk="1" hangingPunct="1">
              <a:lnSpc>
                <a:spcPct val="120000"/>
              </a:lnSpc>
              <a:spcBef>
                <a:spcPts val="600"/>
              </a:spcBef>
            </a:pPr>
            <a:r>
              <a:rPr lang="zh-CN" altLang="en-US" sz="3200" b="1" dirty="0">
                <a:solidFill>
                  <a:srgbClr val="0000FF"/>
                </a:solidFill>
                <a:latin typeface="微软雅黑" panose="020B0503020204020204" pitchFamily="34" charset="-122"/>
                <a:ea typeface="微软雅黑" panose="020B0503020204020204" pitchFamily="34" charset="-122"/>
              </a:rPr>
              <a:t>交往</a:t>
            </a:r>
            <a:r>
              <a:rPr lang="zh-CN" altLang="en-US" sz="3200" b="1" dirty="0" smtClean="0">
                <a:solidFill>
                  <a:srgbClr val="0000FF"/>
                </a:solidFill>
                <a:latin typeface="微软雅黑" panose="020B0503020204020204" pitchFamily="34" charset="-122"/>
                <a:ea typeface="微软雅黑" panose="020B0503020204020204" pitchFamily="34" charset="-122"/>
              </a:rPr>
              <a:t>方式不妥：</a:t>
            </a:r>
            <a:r>
              <a:rPr lang="zh-CN" altLang="en-US" sz="2800" dirty="0">
                <a:latin typeface="微软雅黑" panose="020B0503020204020204" pitchFamily="34" charset="-122"/>
                <a:ea typeface="微软雅黑" panose="020B0503020204020204" pitchFamily="34" charset="-122"/>
              </a:rPr>
              <a:t>各种角色行为（请教、配合、合作、交流等），都存在着一些方式期待。</a:t>
            </a:r>
            <a:r>
              <a:rPr lang="zh-CN" altLang="en-US" sz="2800" dirty="0">
                <a:solidFill>
                  <a:srgbClr val="0000FF"/>
                </a:solidFill>
                <a:latin typeface="微软雅黑" panose="020B0503020204020204" pitchFamily="34" charset="-122"/>
                <a:ea typeface="微软雅黑" panose="020B0503020204020204" pitchFamily="34" charset="-122"/>
              </a:rPr>
              <a:t>如果表</a:t>
            </a:r>
            <a:r>
              <a:rPr lang="zh-CN" altLang="en-US" sz="2800" dirty="0">
                <a:solidFill>
                  <a:srgbClr val="0000FF"/>
                </a:solidFill>
                <a:latin typeface="微软雅黑" panose="020B0503020204020204" pitchFamily="34" charset="-122"/>
                <a:ea typeface="微软雅黑" panose="020B0503020204020204" pitchFamily="34" charset="-122"/>
              </a:rPr>
              <a:t>现不符合各自的期待，就会导致不理解。</a:t>
            </a:r>
            <a:endParaRPr lang="zh-CN" altLang="en-US" sz="2800" b="1" dirty="0">
              <a:solidFill>
                <a:srgbClr val="0000FF"/>
              </a:solidFill>
              <a:latin typeface="微软雅黑" panose="020B0503020204020204" pitchFamily="34" charset="-122"/>
              <a:ea typeface="微软雅黑" panose="020B0503020204020204" pitchFamily="34" charset="-122"/>
            </a:endParaRPr>
          </a:p>
          <a:p>
            <a:pPr eaLnBrk="1" hangingPunct="1">
              <a:lnSpc>
                <a:spcPct val="120000"/>
              </a:lnSpc>
              <a:spcBef>
                <a:spcPts val="600"/>
              </a:spcBef>
            </a:pPr>
            <a:r>
              <a:rPr lang="zh-CN" altLang="en-US" sz="3200" b="1" dirty="0" smtClean="0">
                <a:solidFill>
                  <a:srgbClr val="C00000"/>
                </a:solidFill>
                <a:latin typeface="微软雅黑" panose="020B0503020204020204" pitchFamily="34" charset="-122"/>
                <a:ea typeface="微软雅黑" panose="020B0503020204020204" pitchFamily="34" charset="-122"/>
              </a:rPr>
              <a:t>自我中心导致误解</a:t>
            </a:r>
            <a:endParaRPr lang="zh-CN" altLang="en-US" sz="3200" b="1" dirty="0" smtClean="0">
              <a:solidFill>
                <a:srgbClr val="C0000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buNone/>
            </a:pPr>
            <a:r>
              <a:rPr lang="zh-CN" altLang="en-US" sz="3200" b="1" dirty="0" smtClean="0">
                <a:solidFill>
                  <a:srgbClr val="C00000"/>
                </a:solidFill>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目中无人，就不会</a:t>
            </a:r>
            <a:r>
              <a:rPr lang="zh-CN" altLang="en-US" sz="2800" dirty="0">
                <a:latin typeface="微软雅黑" panose="020B0503020204020204" pitchFamily="34" charset="-122"/>
                <a:ea typeface="微软雅黑" panose="020B0503020204020204" pitchFamily="34" charset="-122"/>
              </a:rPr>
              <a:t>理解别人，也不被别人所理解。</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170C21C6-8207-4760-8361-94764776F5B2}"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969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9700" name="Rectangle 3"/>
          <p:cNvSpPr>
            <a:spLocks noGrp="1"/>
          </p:cNvSpPr>
          <p:nvPr>
            <p:ph idx="1"/>
          </p:nvPr>
        </p:nvSpPr>
        <p:spPr>
          <a:xfrm>
            <a:off x="457200" y="1706563"/>
            <a:ext cx="7953375" cy="4530725"/>
          </a:xfrm>
        </p:spPr>
        <p:txBody>
          <a:bodyPr vert="horz" wrap="square" lIns="91440" tIns="45720" rIns="91440" bIns="45720" anchor="t"/>
          <a:lstStyle/>
          <a:p>
            <a:pPr eaLnBrk="1" hangingPunct="1">
              <a:lnSpc>
                <a:spcPct val="110000"/>
              </a:lnSpc>
              <a:spcBef>
                <a:spcPct val="45000"/>
              </a:spcBef>
            </a:pPr>
            <a:r>
              <a:rPr lang="zh-CN" altLang="en-US" sz="3200" b="1" dirty="0">
                <a:solidFill>
                  <a:srgbClr val="0000FF"/>
                </a:solidFill>
                <a:latin typeface="微软雅黑" panose="020B0503020204020204" pitchFamily="34" charset="-122"/>
                <a:ea typeface="微软雅黑" panose="020B0503020204020204" pitchFamily="34" charset="-122"/>
              </a:rPr>
              <a:t>思维方式影响理解 </a:t>
            </a:r>
            <a:r>
              <a:rPr lang="zh-CN" altLang="en-US" sz="2800" dirty="0">
                <a:latin typeface="微软雅黑" panose="020B0503020204020204" pitchFamily="34" charset="-122"/>
                <a:ea typeface="微软雅黑" panose="020B0503020204020204" pitchFamily="34" charset="-122"/>
              </a:rPr>
              <a:t>思维不同导致的误</a:t>
            </a:r>
            <a:r>
              <a:rPr lang="zh-CN" altLang="en-US" sz="2800" dirty="0">
                <a:latin typeface="微软雅黑" panose="020B0503020204020204" pitchFamily="34" charset="-122"/>
                <a:ea typeface="微软雅黑" panose="020B0503020204020204" pitchFamily="34" charset="-122"/>
              </a:rPr>
              <a:t>解。</a:t>
            </a:r>
            <a:r>
              <a:rPr lang="zh-CN" altLang="en-US" sz="2800" b="1" dirty="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a:p>
            <a:pPr eaLnBrk="1" hangingPunct="1">
              <a:lnSpc>
                <a:spcPct val="110000"/>
              </a:lnSpc>
              <a:spcBef>
                <a:spcPct val="45000"/>
              </a:spcBef>
            </a:pPr>
            <a:r>
              <a:rPr lang="zh-CN" altLang="en-US" sz="3200" b="1" dirty="0">
                <a:solidFill>
                  <a:srgbClr val="0000FF"/>
                </a:solidFill>
                <a:latin typeface="微软雅黑" panose="020B0503020204020204" pitchFamily="34" charset="-122"/>
                <a:ea typeface="微软雅黑" panose="020B0503020204020204" pitchFamily="34" charset="-122"/>
              </a:rPr>
              <a:t>情绪化</a:t>
            </a:r>
            <a:r>
              <a:rPr lang="zh-CN" altLang="en-US" sz="2800" b="1" dirty="0">
                <a:solidFill>
                  <a:srgbClr val="0000FF"/>
                </a:solidFill>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导致对理解的影响。 </a:t>
            </a:r>
            <a:endParaRPr lang="zh-CN" altLang="en-US" sz="2800" dirty="0">
              <a:latin typeface="微软雅黑" panose="020B0503020204020204" pitchFamily="34" charset="-122"/>
              <a:ea typeface="微软雅黑" panose="020B0503020204020204" pitchFamily="34" charset="-122"/>
            </a:endParaRPr>
          </a:p>
          <a:p>
            <a:pPr eaLnBrk="1" hangingPunct="1">
              <a:lnSpc>
                <a:spcPct val="110000"/>
              </a:lnSpc>
              <a:spcBef>
                <a:spcPct val="45000"/>
              </a:spcBef>
            </a:pPr>
            <a:r>
              <a:rPr lang="zh-CN" altLang="en-US" sz="3200" b="1" dirty="0">
                <a:solidFill>
                  <a:srgbClr val="0000FF"/>
                </a:solidFill>
                <a:latin typeface="微软雅黑" panose="020B0503020204020204" pitchFamily="34" charset="-122"/>
                <a:ea typeface="微软雅黑" panose="020B0503020204020204" pitchFamily="34" charset="-122"/>
              </a:rPr>
              <a:t>道德差异 </a:t>
            </a:r>
            <a:r>
              <a:rPr lang="zh-CN" altLang="en-US" sz="2800" dirty="0">
                <a:latin typeface="微软雅黑" panose="020B0503020204020204" pitchFamily="34" charset="-122"/>
                <a:ea typeface="微软雅黑" panose="020B0503020204020204" pitchFamily="34" charset="-122"/>
              </a:rPr>
              <a:t>引起的不理</a:t>
            </a:r>
            <a:r>
              <a:rPr lang="zh-CN" altLang="en-US" sz="2800" dirty="0">
                <a:latin typeface="微软雅黑" panose="020B0503020204020204" pitchFamily="34" charset="-122"/>
                <a:ea typeface="微软雅黑" panose="020B0503020204020204" pitchFamily="34" charset="-122"/>
              </a:rPr>
              <a:t>解。</a:t>
            </a:r>
            <a:endParaRPr lang="zh-CN" altLang="en-US" sz="2800" dirty="0">
              <a:latin typeface="微软雅黑" panose="020B0503020204020204" pitchFamily="34" charset="-122"/>
              <a:ea typeface="微软雅黑" panose="020B0503020204020204" pitchFamily="34" charset="-122"/>
            </a:endParaRPr>
          </a:p>
          <a:p>
            <a:pPr eaLnBrk="1" hangingPunct="1">
              <a:lnSpc>
                <a:spcPct val="110000"/>
              </a:lnSpc>
              <a:spcBef>
                <a:spcPct val="45000"/>
              </a:spcBef>
            </a:pPr>
            <a:r>
              <a:rPr lang="zh-CN" altLang="en-US" sz="3200" b="1" dirty="0">
                <a:solidFill>
                  <a:srgbClr val="0000FF"/>
                </a:solidFill>
                <a:latin typeface="微软雅黑" panose="020B0503020204020204" pitchFamily="34" charset="-122"/>
                <a:ea typeface="微软雅黑" panose="020B0503020204020204" pitchFamily="34" charset="-122"/>
              </a:rPr>
              <a:t>人心冷漠 </a:t>
            </a:r>
            <a:r>
              <a:rPr lang="zh-CN" altLang="en-US" sz="2800" dirty="0">
                <a:latin typeface="微软雅黑" panose="020B0503020204020204" pitchFamily="34" charset="-122"/>
                <a:ea typeface="微软雅黑" panose="020B0503020204020204" pitchFamily="34" charset="-122"/>
              </a:rPr>
              <a:t>导致不理解。</a:t>
            </a:r>
            <a:endParaRPr lang="zh-CN" altLang="en-US" sz="2800" dirty="0">
              <a:latin typeface="微软雅黑" panose="020B0503020204020204" pitchFamily="34" charset="-122"/>
              <a:ea typeface="微软雅黑" panose="020B0503020204020204" pitchFamily="34" charset="-122"/>
            </a:endParaRPr>
          </a:p>
          <a:p>
            <a:pPr eaLnBrk="1" hangingPunct="1">
              <a:lnSpc>
                <a:spcPct val="180000"/>
              </a:lnSpc>
            </a:pPr>
            <a:r>
              <a:rPr lang="zh-CN" altLang="en-US" sz="3200" b="1" dirty="0">
                <a:solidFill>
                  <a:srgbClr val="0000FF"/>
                </a:solidFill>
                <a:latin typeface="微软雅黑" panose="020B0503020204020204" pitchFamily="34" charset="-122"/>
                <a:ea typeface="微软雅黑" panose="020B0503020204020204" pitchFamily="34" charset="-122"/>
              </a:rPr>
              <a:t>文化差异 </a:t>
            </a:r>
            <a:r>
              <a:rPr lang="zh-CN" altLang="en-US" sz="2800" dirty="0">
                <a:latin typeface="微软雅黑" panose="020B0503020204020204" pitchFamily="34" charset="-122"/>
                <a:ea typeface="微软雅黑" panose="020B0503020204020204" pitchFamily="34" charset="-122"/>
              </a:rPr>
              <a:t>可能导致不理解或偏见。</a:t>
            </a:r>
            <a:endParaRPr lang="zh-CN" altLang="en-US" sz="2800" dirty="0">
              <a:latin typeface="微软雅黑" panose="020B0503020204020204" pitchFamily="34" charset="-122"/>
              <a:ea typeface="微软雅黑" panose="020B0503020204020204" pitchFamily="34" charset="-122"/>
            </a:endParaRPr>
          </a:p>
        </p:txBody>
      </p:sp>
      <p:sp>
        <p:nvSpPr>
          <p:cNvPr id="7" name="Rectangle 2"/>
          <p:cNvSpPr>
            <a:spLocks noGrp="1" noChangeArrowheads="1"/>
          </p:cNvSpPr>
          <p:nvPr>
            <p:ph type="title"/>
          </p:nvPr>
        </p:nvSpPr>
        <p:spPr>
          <a:xfrm>
            <a:off x="395536" y="188913"/>
            <a:ext cx="8291264" cy="1079847"/>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40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en-US" altLang="zh-CN" sz="4400"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8.2.5 </a:t>
            </a:r>
            <a:r>
              <a:rPr kumimoji="0" lang="zh-CN" altLang="en-US" sz="44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rPr>
              <a:t>导致误解</a:t>
            </a:r>
            <a:r>
              <a:rPr kumimoji="0" lang="en-US" altLang="zh-CN" sz="44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rPr>
              <a:t>/</a:t>
            </a:r>
            <a:r>
              <a:rPr kumimoji="0" lang="zh-CN" altLang="en-US" sz="44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rPr>
              <a:t>不理解的因素</a:t>
            </a:r>
            <a:endParaRPr kumimoji="0" lang="zh-CN" altLang="en-US" sz="44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700">
                                            <p:txEl>
                                              <p:pRg st="1" end="1"/>
                                            </p:txEl>
                                          </p:spTgt>
                                        </p:tgtEl>
                                        <p:attrNameLst>
                                          <p:attrName>style.visibility</p:attrName>
                                        </p:attrNameLst>
                                      </p:cBhvr>
                                      <p:to>
                                        <p:strVal val="visible"/>
                                      </p:to>
                                    </p:set>
                                    <p:anim calcmode="lin" valueType="num">
                                      <p:cBhvr additive="base">
                                        <p:cTn id="7" dur="500" fill="hold"/>
                                        <p:tgtEl>
                                          <p:spTgt spid="29700">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70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9700">
                                            <p:txEl>
                                              <p:pRg st="2" end="2"/>
                                            </p:txEl>
                                          </p:spTgt>
                                        </p:tgtEl>
                                        <p:attrNameLst>
                                          <p:attrName>style.visibility</p:attrName>
                                        </p:attrNameLst>
                                      </p:cBhvr>
                                      <p:to>
                                        <p:strVal val="visible"/>
                                      </p:to>
                                    </p:set>
                                    <p:anim calcmode="lin" valueType="num">
                                      <p:cBhvr additive="base">
                                        <p:cTn id="13" dur="500" fill="hold"/>
                                        <p:tgtEl>
                                          <p:spTgt spid="29700">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970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9700">
                                            <p:txEl>
                                              <p:pRg st="3" end="3"/>
                                            </p:txEl>
                                          </p:spTgt>
                                        </p:tgtEl>
                                        <p:attrNameLst>
                                          <p:attrName>style.visibility</p:attrName>
                                        </p:attrNameLst>
                                      </p:cBhvr>
                                      <p:to>
                                        <p:strVal val="visible"/>
                                      </p:to>
                                    </p:set>
                                    <p:anim calcmode="lin" valueType="num">
                                      <p:cBhvr additive="base">
                                        <p:cTn id="19" dur="500" fill="hold"/>
                                        <p:tgtEl>
                                          <p:spTgt spid="29700">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70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9700">
                                            <p:txEl>
                                              <p:pRg st="4" end="4"/>
                                            </p:txEl>
                                          </p:spTgt>
                                        </p:tgtEl>
                                        <p:attrNameLst>
                                          <p:attrName>style.visibility</p:attrName>
                                        </p:attrNameLst>
                                      </p:cBhvr>
                                      <p:to>
                                        <p:strVal val="visible"/>
                                      </p:to>
                                    </p:set>
                                    <p:anim calcmode="lin" valueType="num">
                                      <p:cBhvr additive="base">
                                        <p:cTn id="25" dur="500" fill="hold"/>
                                        <p:tgtEl>
                                          <p:spTgt spid="29700">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970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137A238-FB73-4FEB-A8B8-D2AD76EB8108}"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072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30724" name="AutoShape 5"/>
          <p:cNvSpPr/>
          <p:nvPr/>
        </p:nvSpPr>
        <p:spPr>
          <a:xfrm>
            <a:off x="516255" y="4635818"/>
            <a:ext cx="8208963" cy="1368425"/>
          </a:xfrm>
          <a:prstGeom prst="roundRect">
            <a:avLst>
              <a:gd name="adj" fmla="val 16667"/>
            </a:avLst>
          </a:prstGeom>
          <a:solidFill>
            <a:srgbClr val="FFFF99">
              <a:alpha val="52156"/>
            </a:srgbClr>
          </a:solidFill>
          <a:ln w="28575" cap="flat" cmpd="sng">
            <a:solidFill>
              <a:srgbClr val="FF0000"/>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30725" name="Rectangle 4"/>
          <p:cNvSpPr/>
          <p:nvPr/>
        </p:nvSpPr>
        <p:spPr>
          <a:xfrm>
            <a:off x="462280" y="1260793"/>
            <a:ext cx="8218488" cy="944562"/>
          </a:xfrm>
          <a:prstGeom prst="rect">
            <a:avLst/>
          </a:prstGeom>
          <a:solidFill>
            <a:srgbClr val="00FF00">
              <a:alpha val="56078"/>
            </a:srgbClr>
          </a:solidFill>
          <a:ln w="28575" cap="flat" cmpd="sng">
            <a:solidFill>
              <a:srgbClr val="33CCCC"/>
            </a:solidFill>
            <a:prstDash val="solid"/>
            <a:miter/>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195586" name="Rectangle 2"/>
          <p:cNvSpPr>
            <a:spLocks noGrp="1" noChangeArrowheads="1"/>
          </p:cNvSpPr>
          <p:nvPr>
            <p:ph type="title"/>
          </p:nvPr>
        </p:nvSpPr>
        <p:spPr>
          <a:xfrm>
            <a:off x="323528" y="188640"/>
            <a:ext cx="8350890" cy="919163"/>
          </a:xfrm>
          <a:solidFill>
            <a:srgbClr val="FFFF00"/>
          </a:solidFill>
          <a:ln w="19050">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en-US" altLang="zh-CN"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8.2.6 </a:t>
            </a: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社会群体</a:t>
            </a:r>
            <a:endPar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30727" name="Rectangle 3"/>
          <p:cNvSpPr>
            <a:spLocks noGrp="1"/>
          </p:cNvSpPr>
          <p:nvPr>
            <p:ph idx="1"/>
          </p:nvPr>
        </p:nvSpPr>
        <p:spPr>
          <a:xfrm>
            <a:off x="457200" y="1268730"/>
            <a:ext cx="8217535" cy="4778375"/>
          </a:xfrm>
        </p:spPr>
        <p:txBody>
          <a:bodyPr vert="horz" wrap="square" lIns="91440" tIns="45720" rIns="91440" bIns="45720" anchor="t"/>
          <a:lstStyle/>
          <a:p>
            <a:pPr marL="0" indent="0">
              <a:spcBef>
                <a:spcPct val="40000"/>
              </a:spcBef>
              <a:buNone/>
            </a:pPr>
            <a:r>
              <a:rPr lang="zh-CN" altLang="en-US" sz="2400" b="1" dirty="0" smtClean="0">
                <a:latin typeface="微软雅黑" panose="020B0503020204020204" pitchFamily="34" charset="-122"/>
                <a:ea typeface="微软雅黑" panose="020B0503020204020204" pitchFamily="34" charset="-122"/>
              </a:rPr>
              <a:t> 荀子</a:t>
            </a:r>
            <a:r>
              <a:rPr lang="zh-CN" altLang="en-US" sz="2400" b="1" dirty="0">
                <a:latin typeface="微软雅黑" panose="020B0503020204020204" pitchFamily="34" charset="-122"/>
                <a:ea typeface="微软雅黑" panose="020B0503020204020204" pitchFamily="34" charset="-122"/>
              </a:rPr>
              <a:t>曰</a:t>
            </a:r>
            <a:r>
              <a:rPr lang="zh-CN" altLang="en-US" sz="2400" b="1" dirty="0" smtClean="0">
                <a:solidFill>
                  <a:schemeClr val="tx2"/>
                </a:solidFill>
                <a:latin typeface="微软雅黑" panose="020B0503020204020204" pitchFamily="34" charset="-122"/>
                <a:ea typeface="微软雅黑" panose="020B0503020204020204" pitchFamily="34" charset="-122"/>
              </a:rPr>
              <a:t>：人</a:t>
            </a:r>
            <a:r>
              <a:rPr lang="zh-CN" altLang="en-US" sz="2400" b="1" dirty="0">
                <a:solidFill>
                  <a:schemeClr val="tx2"/>
                </a:solidFill>
                <a:latin typeface="微软雅黑" panose="020B0503020204020204" pitchFamily="34" charset="-122"/>
                <a:ea typeface="微软雅黑" panose="020B0503020204020204" pitchFamily="34" charset="-122"/>
              </a:rPr>
              <a:t>，力不如牛，走不如马，而牛马为其用，何也？曰，人能群，彼不能群</a:t>
            </a:r>
            <a:r>
              <a:rPr lang="zh-CN" altLang="en-US" sz="2400" b="1" dirty="0" smtClean="0">
                <a:solidFill>
                  <a:schemeClr val="tx2"/>
                </a:solidFill>
                <a:latin typeface="微软雅黑" panose="020B0503020204020204" pitchFamily="34" charset="-122"/>
                <a:ea typeface="微软雅黑" panose="020B0503020204020204" pitchFamily="34" charset="-122"/>
              </a:rPr>
              <a:t>也</a:t>
            </a:r>
            <a:r>
              <a:rPr lang="zh-CN" altLang="en-US" sz="2600" b="1" dirty="0" smtClean="0">
                <a:solidFill>
                  <a:schemeClr val="tx2"/>
                </a:solidFill>
                <a:latin typeface="微软雅黑" panose="020B0503020204020204" pitchFamily="34" charset="-122"/>
                <a:ea typeface="微软雅黑" panose="020B0503020204020204" pitchFamily="34" charset="-122"/>
              </a:rPr>
              <a:t>。</a:t>
            </a:r>
            <a:endParaRPr lang="zh-CN" altLang="en-US" sz="1800" b="1" dirty="0">
              <a:solidFill>
                <a:srgbClr val="0000FF"/>
              </a:solidFill>
              <a:latin typeface="微软雅黑" panose="020B0503020204020204" pitchFamily="34" charset="-122"/>
              <a:ea typeface="微软雅黑" panose="020B0503020204020204" pitchFamily="34" charset="-122"/>
            </a:endParaRPr>
          </a:p>
          <a:p>
            <a:pPr>
              <a:lnSpc>
                <a:spcPct val="110000"/>
              </a:lnSpc>
              <a:spcBef>
                <a:spcPct val="40000"/>
              </a:spcBef>
            </a:pPr>
            <a:endParaRPr lang="zh-CN" altLang="en-US" sz="400" b="1" dirty="0">
              <a:solidFill>
                <a:srgbClr val="C00000"/>
              </a:solidFill>
              <a:latin typeface="微软雅黑" panose="020B0503020204020204" pitchFamily="34" charset="-122"/>
              <a:ea typeface="微软雅黑" panose="020B0503020204020204" pitchFamily="34" charset="-122"/>
            </a:endParaRPr>
          </a:p>
          <a:p>
            <a:pPr>
              <a:lnSpc>
                <a:spcPct val="110000"/>
              </a:lnSpc>
              <a:spcBef>
                <a:spcPct val="40000"/>
              </a:spcBef>
            </a:pPr>
            <a:r>
              <a:rPr lang="zh-CN" altLang="en-US" sz="2200" b="1" dirty="0">
                <a:solidFill>
                  <a:srgbClr val="C00000"/>
                </a:solidFill>
                <a:latin typeface="微软雅黑" panose="020B0503020204020204" pitchFamily="34" charset="-122"/>
                <a:ea typeface="微软雅黑" panose="020B0503020204020204" pitchFamily="34" charset="-122"/>
              </a:rPr>
              <a:t>群体性</a:t>
            </a:r>
            <a:r>
              <a:rPr lang="zh-CN" altLang="en-US" sz="2200" b="1" dirty="0">
                <a:solidFill>
                  <a:srgbClr val="0000FF"/>
                </a:solidFill>
                <a:latin typeface="微软雅黑" panose="020B0503020204020204" pitchFamily="34" charset="-122"/>
                <a:ea typeface="微软雅黑" panose="020B0503020204020204" pitchFamily="34" charset="-122"/>
              </a:rPr>
              <a:t>是人类生活的</a:t>
            </a:r>
            <a:r>
              <a:rPr lang="zh-CN" altLang="en-US" sz="2200" b="1" dirty="0">
                <a:solidFill>
                  <a:srgbClr val="0000FF"/>
                </a:solidFill>
                <a:latin typeface="微软雅黑" panose="020B0503020204020204" pitchFamily="34" charset="-122"/>
                <a:ea typeface="微软雅黑" panose="020B0503020204020204" pitchFamily="34" charset="-122"/>
              </a:rPr>
              <a:t>本质特性，社会学最初引入时，被称之为</a:t>
            </a:r>
            <a:r>
              <a:rPr lang="zh-CN" altLang="en-US" sz="2200" b="1" dirty="0">
                <a:solidFill>
                  <a:srgbClr val="C00000"/>
                </a:solidFill>
                <a:latin typeface="微软雅黑" panose="020B0503020204020204" pitchFamily="34" charset="-122"/>
                <a:ea typeface="微软雅黑" panose="020B0503020204020204" pitchFamily="34" charset="-122"/>
              </a:rPr>
              <a:t>群学</a:t>
            </a:r>
            <a:r>
              <a:rPr lang="zh-CN" altLang="en-US" sz="2200" b="1" dirty="0">
                <a:solidFill>
                  <a:srgbClr val="0000FF"/>
                </a:solidFill>
                <a:latin typeface="微软雅黑" panose="020B0503020204020204" pitchFamily="34" charset="-122"/>
                <a:ea typeface="微软雅黑" panose="020B0503020204020204" pitchFamily="34" charset="-122"/>
              </a:rPr>
              <a:t>，严复把斯宾塞的</a:t>
            </a:r>
            <a:r>
              <a:rPr lang="en-US" altLang="zh-CN" sz="2200" b="1" dirty="0">
                <a:solidFill>
                  <a:schemeClr val="accent2"/>
                </a:solidFill>
                <a:latin typeface="微软雅黑" panose="020B0503020204020204" pitchFamily="34" charset="-122"/>
                <a:ea typeface="微软雅黑" panose="020B0503020204020204" pitchFamily="34" charset="-122"/>
              </a:rPr>
              <a:t>《</a:t>
            </a:r>
            <a:r>
              <a:rPr lang="zh-CN" altLang="en-US" sz="2200" b="1" dirty="0">
                <a:solidFill>
                  <a:schemeClr val="accent2"/>
                </a:solidFill>
                <a:latin typeface="微软雅黑" panose="020B0503020204020204" pitchFamily="34" charset="-122"/>
                <a:ea typeface="微软雅黑" panose="020B0503020204020204" pitchFamily="34" charset="-122"/>
              </a:rPr>
              <a:t>社会学研究</a:t>
            </a:r>
            <a:r>
              <a:rPr lang="en-US" altLang="zh-CN" sz="2200" b="1" dirty="0">
                <a:solidFill>
                  <a:schemeClr val="accent2"/>
                </a:solidFill>
                <a:latin typeface="微软雅黑" panose="020B0503020204020204" pitchFamily="34" charset="-122"/>
                <a:ea typeface="微软雅黑" panose="020B0503020204020204" pitchFamily="34" charset="-122"/>
              </a:rPr>
              <a:t>》</a:t>
            </a:r>
            <a:r>
              <a:rPr lang="zh-CN" altLang="en-US" sz="2200" b="1" dirty="0">
                <a:solidFill>
                  <a:srgbClr val="0000FF"/>
                </a:solidFill>
                <a:latin typeface="微软雅黑" panose="020B0503020204020204" pitchFamily="34" charset="-122"/>
                <a:ea typeface="微软雅黑" panose="020B0503020204020204" pitchFamily="34" charset="-122"/>
              </a:rPr>
              <a:t>翻译成</a:t>
            </a:r>
            <a:r>
              <a:rPr lang="en-US" altLang="zh-CN" sz="2200" b="1" dirty="0">
                <a:solidFill>
                  <a:schemeClr val="accent2"/>
                </a:solidFill>
                <a:latin typeface="微软雅黑" panose="020B0503020204020204" pitchFamily="34" charset="-122"/>
                <a:ea typeface="微软雅黑" panose="020B0503020204020204" pitchFamily="34" charset="-122"/>
              </a:rPr>
              <a:t>《</a:t>
            </a:r>
            <a:r>
              <a:rPr lang="zh-CN" altLang="en-US" sz="2200" b="1" dirty="0">
                <a:solidFill>
                  <a:schemeClr val="accent2"/>
                </a:solidFill>
                <a:latin typeface="微软雅黑" panose="020B0503020204020204" pitchFamily="34" charset="-122"/>
                <a:ea typeface="微软雅黑" panose="020B0503020204020204" pitchFamily="34" charset="-122"/>
              </a:rPr>
              <a:t>群学肄言</a:t>
            </a:r>
            <a:r>
              <a:rPr lang="en-US" altLang="zh-CN" sz="2200" b="1" dirty="0">
                <a:solidFill>
                  <a:schemeClr val="accent2"/>
                </a:solidFill>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a:spcBef>
                <a:spcPct val="40000"/>
              </a:spcBef>
            </a:pPr>
            <a:r>
              <a:rPr lang="zh-CN" altLang="en-US" sz="2000" dirty="0">
                <a:latin typeface="微软雅黑" panose="020B0503020204020204" pitchFamily="34" charset="-122"/>
                <a:ea typeface="微软雅黑" panose="020B0503020204020204" pitchFamily="34" charset="-122"/>
              </a:rPr>
              <a:t>在一个日趋复杂和分化的社会中，虽然人类的活动一方面是个人与个人之间的关系，但另一方面，群体与群体之间的关系往往表现得更为普遍。</a:t>
            </a:r>
            <a:endParaRPr lang="zh-CN" altLang="en-US" sz="2000" dirty="0">
              <a:latin typeface="微软雅黑" panose="020B0503020204020204" pitchFamily="34" charset="-122"/>
              <a:ea typeface="微软雅黑" panose="020B0503020204020204" pitchFamily="34" charset="-122"/>
            </a:endParaRPr>
          </a:p>
          <a:p>
            <a:pPr>
              <a:lnSpc>
                <a:spcPct val="80000"/>
              </a:lnSpc>
              <a:spcBef>
                <a:spcPct val="45000"/>
              </a:spcBef>
            </a:pPr>
            <a:r>
              <a:rPr lang="zh-CN" altLang="en-US" sz="2400" b="1" dirty="0">
                <a:solidFill>
                  <a:srgbClr val="3333CC"/>
                </a:solidFill>
                <a:latin typeface="微软雅黑" panose="020B0503020204020204" pitchFamily="34" charset="-122"/>
                <a:ea typeface="微软雅黑" panose="020B0503020204020204" pitchFamily="34" charset="-122"/>
              </a:rPr>
              <a:t>不同群体之间的关系形成了人类社会的基本结构。</a:t>
            </a:r>
            <a:endParaRPr lang="zh-CN" altLang="en-US" sz="1200" b="1" dirty="0"/>
          </a:p>
          <a:p>
            <a:pPr marL="0" indent="0">
              <a:lnSpc>
                <a:spcPct val="105000"/>
              </a:lnSpc>
              <a:spcBef>
                <a:spcPct val="45000"/>
              </a:spcBef>
              <a:buNone/>
            </a:pPr>
            <a:r>
              <a:rPr lang="zh-CN" altLang="en-US" sz="2000" b="1" dirty="0" smtClean="0">
                <a:latin typeface="微软雅黑" panose="020B0503020204020204" pitchFamily="34" charset="-122"/>
                <a:ea typeface="微软雅黑" panose="020B0503020204020204" pitchFamily="34" charset="-122"/>
              </a:rPr>
              <a:t> 马斯洛</a:t>
            </a:r>
            <a:r>
              <a:rPr lang="zh-CN" altLang="en-US" sz="2000" b="1" dirty="0">
                <a:latin typeface="微软雅黑" panose="020B0503020204020204" pitchFamily="34" charset="-122"/>
                <a:ea typeface="微软雅黑" panose="020B0503020204020204" pitchFamily="34" charset="-122"/>
              </a:rPr>
              <a:t>在分析人类需要层次时，</a:t>
            </a:r>
            <a:r>
              <a:rPr lang="zh-CN" altLang="en-US" sz="2400" b="1" dirty="0">
                <a:solidFill>
                  <a:srgbClr val="FF3300"/>
                </a:solidFill>
                <a:latin typeface="微软雅黑" panose="020B0503020204020204" pitchFamily="34" charset="-122"/>
                <a:ea typeface="微软雅黑" panose="020B0503020204020204" pitchFamily="34" charset="-122"/>
              </a:rPr>
              <a:t>一个非常重要的层次就是对于某个群体的归属感。</a:t>
            </a:r>
            <a:r>
              <a:rPr lang="zh-CN" altLang="en-US" sz="2000" b="1" dirty="0">
                <a:solidFill>
                  <a:srgbClr val="0000FF"/>
                </a:solidFill>
                <a:latin typeface="微软雅黑" panose="020B0503020204020204" pitchFamily="34" charset="-122"/>
                <a:ea typeface="微软雅黑" panose="020B0503020204020204" pitchFamily="34" charset="-122"/>
              </a:rPr>
              <a:t>而其他层次需要的满足，如生存、安全、爱、自尊和自我实现等，也都要依赖一定的群体关系。</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27">
                                            <p:txEl>
                                              <p:pRg st="0" end="0"/>
                                            </p:txEl>
                                          </p:spTgt>
                                        </p:tgtEl>
                                        <p:attrNameLst>
                                          <p:attrName>style.visibility</p:attrName>
                                        </p:attrNameLst>
                                      </p:cBhvr>
                                      <p:to>
                                        <p:strVal val="visible"/>
                                      </p:to>
                                    </p:set>
                                    <p:animEffect transition="in" filter="wipe(left)">
                                      <p:cBhvr>
                                        <p:cTn id="7" dur="500"/>
                                        <p:tgtEl>
                                          <p:spTgt spid="307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727">
                                            <p:txEl>
                                              <p:pRg st="2" end="2"/>
                                            </p:txEl>
                                          </p:spTgt>
                                        </p:tgtEl>
                                        <p:attrNameLst>
                                          <p:attrName>style.visibility</p:attrName>
                                        </p:attrNameLst>
                                      </p:cBhvr>
                                      <p:to>
                                        <p:strVal val="visible"/>
                                      </p:to>
                                    </p:set>
                                    <p:anim calcmode="lin" valueType="num">
                                      <p:cBhvr additive="base">
                                        <p:cTn id="12" dur="500" fill="hold"/>
                                        <p:tgtEl>
                                          <p:spTgt spid="30727">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07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727">
                                            <p:txEl>
                                              <p:pRg st="3" end="3"/>
                                            </p:txEl>
                                          </p:spTgt>
                                        </p:tgtEl>
                                        <p:attrNameLst>
                                          <p:attrName>style.visibility</p:attrName>
                                        </p:attrNameLst>
                                      </p:cBhvr>
                                      <p:to>
                                        <p:strVal val="visible"/>
                                      </p:to>
                                    </p:set>
                                    <p:anim calcmode="lin" valueType="num">
                                      <p:cBhvr additive="base">
                                        <p:cTn id="18" dur="500" fill="hold"/>
                                        <p:tgtEl>
                                          <p:spTgt spid="30727">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07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727">
                                            <p:txEl>
                                              <p:pRg st="4" end="4"/>
                                            </p:txEl>
                                          </p:spTgt>
                                        </p:tgtEl>
                                        <p:attrNameLst>
                                          <p:attrName>style.visibility</p:attrName>
                                        </p:attrNameLst>
                                      </p:cBhvr>
                                      <p:to>
                                        <p:strVal val="visible"/>
                                      </p:to>
                                    </p:set>
                                    <p:anim calcmode="lin" valueType="num">
                                      <p:cBhvr additive="base">
                                        <p:cTn id="24" dur="500" fill="hold"/>
                                        <p:tgtEl>
                                          <p:spTgt spid="30727">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07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0724"/>
                                        </p:tgtEl>
                                        <p:attrNameLst>
                                          <p:attrName>style.visibility</p:attrName>
                                        </p:attrNameLst>
                                      </p:cBhvr>
                                      <p:to>
                                        <p:strVal val="visible"/>
                                      </p:to>
                                    </p:set>
                                    <p:animEffect transition="in" filter="wipe(left)">
                                      <p:cBhvr>
                                        <p:cTn id="30" dur="500"/>
                                        <p:tgtEl>
                                          <p:spTgt spid="3072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0727">
                                            <p:txEl>
                                              <p:pRg st="5" end="5"/>
                                            </p:txEl>
                                          </p:spTgt>
                                        </p:tgtEl>
                                        <p:attrNameLst>
                                          <p:attrName>style.visibility</p:attrName>
                                        </p:attrNameLst>
                                      </p:cBhvr>
                                      <p:to>
                                        <p:strVal val="visible"/>
                                      </p:to>
                                    </p:set>
                                    <p:animEffect transition="in" filter="wipe(left)">
                                      <p:cBhvr>
                                        <p:cTn id="33" dur="500"/>
                                        <p:tgtEl>
                                          <p:spTgt spid="307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ldLvl="0" animBg="1"/>
      <p:bldP spid="3072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C70FD66-2CB8-4459-937A-3836456FCD13}"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174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31748" name="Rectangle 3"/>
          <p:cNvSpPr>
            <a:spLocks noGrp="1"/>
          </p:cNvSpPr>
          <p:nvPr>
            <p:ph idx="1"/>
          </p:nvPr>
        </p:nvSpPr>
        <p:spPr>
          <a:xfrm>
            <a:off x="1908175" y="1412875"/>
            <a:ext cx="6778625" cy="2861945"/>
          </a:xfrm>
        </p:spPr>
        <p:txBody>
          <a:bodyPr vert="horz" wrap="square" lIns="91440" tIns="45720" rIns="91440" bIns="45720" anchor="t"/>
          <a:lstStyle/>
          <a:p>
            <a:pPr>
              <a:lnSpc>
                <a:spcPct val="120000"/>
              </a:lnSpc>
              <a:spcBef>
                <a:spcPts val="1500"/>
              </a:spcBef>
              <a:buNone/>
            </a:pPr>
            <a:r>
              <a:rPr lang="en-US" altLang="zh-CN" dirty="0"/>
              <a:t>    </a:t>
            </a:r>
            <a:r>
              <a:rPr lang="zh-CN" altLang="en-US" sz="2800" dirty="0">
                <a:latin typeface="微软雅黑" panose="020B0503020204020204" pitchFamily="34" charset="-122"/>
                <a:ea typeface="微软雅黑" panose="020B0503020204020204" pitchFamily="34" charset="-122"/>
              </a:rPr>
              <a:t>指人类生活中具有相对</a:t>
            </a:r>
            <a:r>
              <a:rPr lang="zh-CN" altLang="en-US" sz="2800" dirty="0">
                <a:latin typeface="微软雅黑" panose="020B0503020204020204" pitchFamily="34" charset="-122"/>
                <a:ea typeface="微软雅黑" panose="020B0503020204020204" pitchFamily="34" charset="-122"/>
              </a:rPr>
              <a:t>稳定性的所有结构形式。即社会群体是人们通过某种社会关系联结起来进行共同活动和感情交流的集体，介于社会和个人之间，是连接两者的中介。</a:t>
            </a:r>
            <a:endParaRPr lang="zh-CN" altLang="en-US" sz="2800" dirty="0">
              <a:latin typeface="微软雅黑" panose="020B0503020204020204" pitchFamily="34" charset="-122"/>
              <a:ea typeface="微软雅黑" panose="020B0503020204020204" pitchFamily="34" charset="-122"/>
            </a:endParaRPr>
          </a:p>
          <a:p>
            <a:pPr>
              <a:lnSpc>
                <a:spcPct val="120000"/>
              </a:lnSpc>
              <a:spcBef>
                <a:spcPts val="1500"/>
              </a:spcBef>
              <a:buNone/>
            </a:pPr>
            <a:r>
              <a:rPr lang="zh-CN" altLang="en-US" sz="2600" dirty="0">
                <a:latin typeface="微软雅黑" panose="020B0503020204020204" pitchFamily="34" charset="-122"/>
                <a:ea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539750" y="1694815"/>
            <a:ext cx="1512570" cy="2160270"/>
            <a:chOff x="850" y="2330"/>
            <a:chExt cx="2382" cy="3402"/>
          </a:xfrm>
        </p:grpSpPr>
        <p:sp>
          <p:nvSpPr>
            <p:cNvPr id="31750" name="AutoShape 5"/>
            <p:cNvSpPr/>
            <p:nvPr/>
          </p:nvSpPr>
          <p:spPr>
            <a:xfrm>
              <a:off x="850" y="2330"/>
              <a:ext cx="2383" cy="3402"/>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196614" name="Text Box 6"/>
            <p:cNvSpPr txBox="1">
              <a:spLocks noChangeArrowheads="1"/>
            </p:cNvSpPr>
            <p:nvPr/>
          </p:nvSpPr>
          <p:spPr bwMode="auto">
            <a:xfrm>
              <a:off x="850" y="2827"/>
              <a:ext cx="2383" cy="2163"/>
            </a:xfrm>
            <a:prstGeom prst="rect">
              <a:avLst/>
            </a:prstGeom>
            <a:noFill/>
            <a:ln w="9525">
              <a:noFill/>
              <a:miter lim="800000"/>
            </a:ln>
            <a:effectLst/>
          </p:spPr>
          <p:txBody>
            <a:bodyPr wrap="square">
              <a:spAutoFit/>
            </a:bodyPr>
            <a:lstStyle/>
            <a:p>
              <a:pPr marR="0" defTabSz="914400" eaLnBrk="1" hangingPunct="1">
                <a:lnSpc>
                  <a:spcPct val="130000"/>
                </a:lnSpc>
                <a:spcBef>
                  <a:spcPct val="50000"/>
                </a:spcBef>
                <a:buClrTx/>
                <a:buSzTx/>
                <a:buFontTx/>
                <a:defRPr/>
              </a:pPr>
              <a:r>
                <a:rPr kumimoji="0" lang="zh-CN" altLang="en-US" sz="3200" b="1" kern="1200" cap="none" spc="0" normalizeH="0" baseline="0" noProof="0" dirty="0">
                  <a:solidFill>
                    <a:srgbClr val="FFFF66"/>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广义社会群体</a:t>
              </a:r>
              <a:endParaRPr kumimoji="0" lang="zh-CN" altLang="en-US" sz="3200" b="1" kern="1200" cap="none" spc="0" normalizeH="0" baseline="0" noProof="0" dirty="0">
                <a:solidFill>
                  <a:srgbClr val="FFFF66"/>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endParaRPr>
            </a:p>
          </p:txBody>
        </p:sp>
      </p:grpSp>
      <p:grpSp>
        <p:nvGrpSpPr>
          <p:cNvPr id="4" name="组合 3"/>
          <p:cNvGrpSpPr/>
          <p:nvPr/>
        </p:nvGrpSpPr>
        <p:grpSpPr>
          <a:xfrm>
            <a:off x="539750" y="4364990"/>
            <a:ext cx="1584325" cy="1367790"/>
            <a:chOff x="850" y="6874"/>
            <a:chExt cx="2495" cy="2154"/>
          </a:xfrm>
        </p:grpSpPr>
        <p:sp>
          <p:nvSpPr>
            <p:cNvPr id="31752" name="AutoShape 8"/>
            <p:cNvSpPr/>
            <p:nvPr/>
          </p:nvSpPr>
          <p:spPr>
            <a:xfrm>
              <a:off x="850" y="6874"/>
              <a:ext cx="2383" cy="2155"/>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endParaRPr lang="zh-CN" altLang="en-US" sz="1800" dirty="0">
                <a:latin typeface="Arial" panose="020B0604020202020204" pitchFamily="34" charset="0"/>
              </a:endParaRPr>
            </a:p>
          </p:txBody>
        </p:sp>
        <p:sp>
          <p:nvSpPr>
            <p:cNvPr id="196617" name="Text Box 9"/>
            <p:cNvSpPr txBox="1">
              <a:spLocks noChangeArrowheads="1"/>
            </p:cNvSpPr>
            <p:nvPr/>
          </p:nvSpPr>
          <p:spPr bwMode="auto">
            <a:xfrm>
              <a:off x="963" y="7101"/>
              <a:ext cx="2383" cy="1695"/>
            </a:xfrm>
            <a:prstGeom prst="rect">
              <a:avLst/>
            </a:prstGeom>
            <a:noFill/>
            <a:ln w="9525">
              <a:noFill/>
              <a:miter lim="800000"/>
            </a:ln>
            <a:effectLst/>
          </p:spPr>
          <p:txBody>
            <a:bodyPr wrap="square">
              <a:spAutoFit/>
            </a:bodyPr>
            <a:lstStyle/>
            <a:p>
              <a:pPr marR="0" defTabSz="914400" eaLnBrk="1" hangingPunct="1">
                <a:spcBef>
                  <a:spcPct val="50000"/>
                </a:spcBef>
                <a:buClrTx/>
                <a:buSzTx/>
                <a:buFontTx/>
                <a:defRPr/>
              </a:pPr>
              <a:r>
                <a:rPr kumimoji="0" lang="zh-CN" altLang="en-US" sz="3200" b="1" kern="1200" cap="none" spc="0" normalizeH="0" baseline="0" noProof="0" dirty="0">
                  <a:solidFill>
                    <a:srgbClr val="FFFF66"/>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狭义社会群体</a:t>
              </a:r>
              <a:endParaRPr kumimoji="0" lang="zh-CN" altLang="en-US" sz="3200" b="1" kern="1200" cap="none" spc="0" normalizeH="0" baseline="0" noProof="0" dirty="0">
                <a:solidFill>
                  <a:srgbClr val="FFFF66"/>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endParaRPr>
            </a:p>
          </p:txBody>
        </p:sp>
      </p:grpSp>
      <p:sp>
        <p:nvSpPr>
          <p:cNvPr id="11" name="Rectangle 2"/>
          <p:cNvSpPr>
            <a:spLocks noGrp="1" noChangeArrowheads="1"/>
          </p:cNvSpPr>
          <p:nvPr>
            <p:ph type="title"/>
          </p:nvPr>
        </p:nvSpPr>
        <p:spPr>
          <a:xfrm>
            <a:off x="323528" y="188640"/>
            <a:ext cx="8350890" cy="919163"/>
          </a:xfrm>
          <a:solidFill>
            <a:srgbClr val="FFFF00"/>
          </a:solidFill>
          <a:ln w="19050">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en-US" altLang="zh-CN"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8.2.6 </a:t>
            </a: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社会群体</a:t>
            </a:r>
            <a:endPar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 name="文本框 1"/>
          <p:cNvSpPr txBox="1"/>
          <p:nvPr/>
        </p:nvSpPr>
        <p:spPr>
          <a:xfrm>
            <a:off x="2239010" y="4509135"/>
            <a:ext cx="6263005" cy="1124585"/>
          </a:xfrm>
          <a:prstGeom prst="rect">
            <a:avLst/>
          </a:prstGeom>
          <a:noFill/>
        </p:spPr>
        <p:txBody>
          <a:bodyPr wrap="square" rtlCol="0">
            <a:spAutoFit/>
          </a:bodyPr>
          <a:p>
            <a:pPr>
              <a:lnSpc>
                <a:spcPct val="120000"/>
              </a:lnSpc>
              <a:spcBef>
                <a:spcPts val="0"/>
              </a:spcBef>
              <a:spcAft>
                <a:spcPts val="0"/>
              </a:spcAft>
            </a:pPr>
            <a:r>
              <a:rPr lang="zh-CN" altLang="en-US" sz="2800" dirty="0">
                <a:latin typeface="微软雅黑" panose="020B0503020204020204" pitchFamily="34" charset="-122"/>
                <a:ea typeface="微软雅黑" panose="020B0503020204020204" pitchFamily="34" charset="-122"/>
                <a:sym typeface="+mn-ea"/>
              </a:rPr>
              <a:t>指与正式社会组织相对应</a:t>
            </a:r>
            <a:r>
              <a:rPr lang="zh-CN" altLang="en-US" sz="2800" dirty="0">
                <a:latin typeface="微软雅黑" panose="020B0503020204020204" pitchFamily="34" charset="-122"/>
                <a:ea typeface="微软雅黑" panose="020B0503020204020204" pitchFamily="34" charset="-122"/>
                <a:sym typeface="+mn-ea"/>
              </a:rPr>
              <a:t>的社会群体，一般亦称为基本群体。</a:t>
            </a:r>
            <a:endParaRPr lang="zh-CN" altLang="en-US" sz="2800" dirty="0">
              <a:latin typeface="微软雅黑" panose="020B0503020204020204" pitchFamily="34" charset="-122"/>
              <a:ea typeface="微软雅黑" panose="020B0503020204020204" pitchFamily="34" charset="-122"/>
              <a:sym typeface="+mn-ea"/>
            </a:endParaRPr>
          </a:p>
        </p:txBody>
      </p:sp>
    </p:spTree>
  </p:cSld>
  <p:clrMapOvr>
    <a:masterClrMapping/>
  </p:clrMapOvr>
  <p:transition>
    <p:wheel spokes="8"/>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F3D808B-1676-4EE2-8B26-2EE94CDB988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8195" name="灯片编号占位符 6"/>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02754" name="Rectangle 2"/>
          <p:cNvSpPr>
            <a:spLocks noGrp="1" noChangeArrowheads="1"/>
          </p:cNvSpPr>
          <p:nvPr>
            <p:ph type="title"/>
          </p:nvPr>
        </p:nvSpPr>
        <p:spPr>
          <a:xfrm>
            <a:off x="395288" y="260350"/>
            <a:ext cx="8302625" cy="1212850"/>
          </a:xfrm>
          <a:solidFill>
            <a:srgbClr val="FFCC99"/>
          </a:solidFill>
        </p:spPr>
        <p:txBody>
          <a:bodyPr vert="horz" wrap="square" lIns="91440" tIns="45720" rIns="91440" bIns="45720" numCol="1" anchor="t" anchorCtr="0" compatLnSpc="1"/>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43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a:t>
            </a:r>
            <a:r>
              <a:rPr kumimoji="0" lang="zh-CN" altLang="en-US" sz="43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人是社会性的动物”？</a:t>
            </a:r>
            <a:endParaRPr kumimoji="0" lang="zh-CN" altLang="en-US" sz="43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02755" name="Rectangle 3"/>
          <p:cNvSpPr>
            <a:spLocks noGrp="1"/>
          </p:cNvSpPr>
          <p:nvPr>
            <p:ph type="body" sz="half" idx="1"/>
          </p:nvPr>
        </p:nvSpPr>
        <p:spPr>
          <a:xfrm>
            <a:off x="457200" y="1600200"/>
            <a:ext cx="8291513" cy="4530725"/>
          </a:xfrm>
        </p:spPr>
        <p:txBody>
          <a:bodyPr vert="horz" wrap="square" lIns="91440" tIns="45720" rIns="91440" bIns="45720" anchor="t"/>
          <a:lstStyle/>
          <a:p>
            <a:pPr eaLnBrk="1" hangingPunct="1">
              <a:spcBef>
                <a:spcPts val="800"/>
              </a:spcBef>
              <a:buClr>
                <a:schemeClr val="accent1"/>
              </a:buClr>
              <a:buSzPct val="65000"/>
              <a:buFont typeface="Wingdings" panose="05000000000000000000" pitchFamily="2" charset="2"/>
            </a:pPr>
            <a:r>
              <a:rPr lang="zh-CN" altLang="en-US" sz="2400" b="1" dirty="0">
                <a:latin typeface="微软雅黑" panose="020B0503020204020204" pitchFamily="34" charset="-122"/>
                <a:ea typeface="微软雅黑" panose="020B0503020204020204" pitchFamily="34" charset="-122"/>
              </a:rPr>
              <a:t>人具有生物性和社会性的双重属性（统一体）；</a:t>
            </a:r>
            <a:endParaRPr lang="zh-CN" altLang="en-US" sz="2400" b="1" dirty="0">
              <a:latin typeface="微软雅黑" panose="020B0503020204020204" pitchFamily="34" charset="-122"/>
              <a:ea typeface="微软雅黑" panose="020B0503020204020204" pitchFamily="34" charset="-122"/>
            </a:endParaRPr>
          </a:p>
          <a:p>
            <a:pPr lvl="1" eaLnBrk="1" hangingPunct="1">
              <a:spcBef>
                <a:spcPts val="800"/>
              </a:spcBef>
            </a:pPr>
            <a:r>
              <a:rPr lang="zh-CN" altLang="en-US" sz="2400" b="1" dirty="0">
                <a:solidFill>
                  <a:srgbClr val="0000FF"/>
                </a:solidFill>
                <a:latin typeface="微软雅黑" panose="020B0503020204020204" pitchFamily="34" charset="-122"/>
                <a:ea typeface="微软雅黑" panose="020B0503020204020204" pitchFamily="34" charset="-122"/>
              </a:rPr>
              <a:t>人一生下来就是自然人、生物人，具有基本的生理本能。</a:t>
            </a:r>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hangingPunct="1">
              <a:spcBef>
                <a:spcPts val="800"/>
              </a:spcBef>
              <a:buClr>
                <a:schemeClr val="accent1"/>
              </a:buClr>
              <a:buSzPct val="65000"/>
              <a:buFont typeface="Wingdings" panose="05000000000000000000" pitchFamily="2" charset="2"/>
            </a:pPr>
            <a:r>
              <a:rPr lang="zh-CN" altLang="en-US" sz="2400" b="1" dirty="0">
                <a:latin typeface="微软雅黑" panose="020B0503020204020204" pitchFamily="34" charset="-122"/>
                <a:ea typeface="微软雅黑" panose="020B0503020204020204" pitchFamily="34" charset="-122"/>
              </a:rPr>
              <a:t>人仅凭生物性是不能在社会上生存的；</a:t>
            </a:r>
            <a:endParaRPr lang="zh-CN" altLang="en-US" sz="2400" b="1" dirty="0">
              <a:latin typeface="微软雅黑" panose="020B0503020204020204" pitchFamily="34" charset="-122"/>
              <a:ea typeface="微软雅黑" panose="020B0503020204020204" pitchFamily="34" charset="-122"/>
            </a:endParaRPr>
          </a:p>
          <a:p>
            <a:pPr lvl="1" eaLnBrk="1" hangingPunct="1">
              <a:spcBef>
                <a:spcPts val="800"/>
              </a:spcBef>
            </a:pPr>
            <a:r>
              <a:rPr lang="zh-CN" altLang="en-US" sz="2400" b="1" dirty="0">
                <a:solidFill>
                  <a:srgbClr val="0000FF"/>
                </a:solidFill>
                <a:latin typeface="微软雅黑" panose="020B0503020204020204" pitchFamily="34" charset="-122"/>
                <a:ea typeface="微软雅黑" panose="020B0503020204020204" pitchFamily="34" charset="-122"/>
              </a:rPr>
              <a:t>人的成长过程：出生</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婴幼儿</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儿童</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青少年</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中年</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老年</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死亡，都伴随着社会化。</a:t>
            </a:r>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hangingPunct="1">
              <a:spcBef>
                <a:spcPts val="800"/>
              </a:spcBef>
              <a:buClr>
                <a:schemeClr val="accent1"/>
              </a:buClr>
              <a:buSzPct val="65000"/>
              <a:buFont typeface="Wingdings" panose="05000000000000000000" pitchFamily="2" charset="2"/>
            </a:pPr>
            <a:r>
              <a:rPr lang="zh-CN" altLang="en-US" sz="2400" b="1" dirty="0">
                <a:latin typeface="微软雅黑" panose="020B0503020204020204" pitchFamily="34" charset="-122"/>
                <a:ea typeface="微软雅黑" panose="020B0503020204020204" pitchFamily="34" charset="-122"/>
              </a:rPr>
              <a:t>人的社会性是依赖其生物性而存在的；</a:t>
            </a:r>
            <a:endParaRPr lang="zh-CN" altLang="en-US" sz="2400" b="1" dirty="0">
              <a:latin typeface="微软雅黑" panose="020B0503020204020204" pitchFamily="34" charset="-122"/>
              <a:ea typeface="微软雅黑" panose="020B0503020204020204" pitchFamily="34" charset="-122"/>
            </a:endParaRPr>
          </a:p>
          <a:p>
            <a:pPr lvl="1" eaLnBrk="1" hangingPunct="1">
              <a:spcBef>
                <a:spcPts val="800"/>
              </a:spcBef>
            </a:pPr>
            <a:r>
              <a:rPr lang="zh-CN" altLang="en-US" sz="2400" b="1" dirty="0">
                <a:solidFill>
                  <a:srgbClr val="0000FF"/>
                </a:solidFill>
                <a:latin typeface="微软雅黑" panose="020B0503020204020204" pitchFamily="34" charset="-122"/>
                <a:ea typeface="微软雅黑" panose="020B0503020204020204" pitchFamily="34" charset="-122"/>
              </a:rPr>
              <a:t>较长的依赖生活期</a:t>
            </a:r>
            <a:endParaRPr lang="zh-CN" altLang="en-US" sz="2400" b="1" dirty="0">
              <a:solidFill>
                <a:srgbClr val="0000FF"/>
              </a:solidFill>
              <a:latin typeface="微软雅黑" panose="020B0503020204020204" pitchFamily="34" charset="-122"/>
              <a:ea typeface="微软雅黑" panose="020B0503020204020204" pitchFamily="34" charset="-122"/>
            </a:endParaRPr>
          </a:p>
          <a:p>
            <a:pPr lvl="1" eaLnBrk="1" hangingPunct="1">
              <a:spcBef>
                <a:spcPts val="800"/>
              </a:spcBef>
            </a:pPr>
            <a:r>
              <a:rPr lang="zh-CN" altLang="en-US" sz="2400" b="1" dirty="0">
                <a:solidFill>
                  <a:srgbClr val="0000FF"/>
                </a:solidFill>
                <a:latin typeface="微软雅黑" panose="020B0503020204020204" pitchFamily="34" charset="-122"/>
                <a:ea typeface="微软雅黑" panose="020B0503020204020204" pitchFamily="34" charset="-122"/>
              </a:rPr>
              <a:t>独特的语言、思维与学习能力</a:t>
            </a:r>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hangingPunct="1">
              <a:spcBef>
                <a:spcPts val="800"/>
              </a:spcBef>
              <a:buClr>
                <a:schemeClr val="accent1"/>
              </a:buClr>
              <a:buSzPct val="65000"/>
              <a:buFont typeface="Wingdings" panose="05000000000000000000" pitchFamily="2" charset="2"/>
            </a:pPr>
            <a:r>
              <a:rPr lang="zh-CN" altLang="en-US" sz="2400" b="1" dirty="0">
                <a:solidFill>
                  <a:srgbClr val="CC0000"/>
                </a:solidFill>
                <a:latin typeface="微软雅黑" panose="020B0503020204020204" pitchFamily="34" charset="-122"/>
                <a:ea typeface="微软雅黑" panose="020B0503020204020204" pitchFamily="34" charset="-122"/>
              </a:rPr>
              <a:t>人的生物性是社会性的基础，人的社会性则是区别于动物的本质属性。</a:t>
            </a:r>
            <a:endParaRPr lang="zh-CN" altLang="en-US" sz="2400" b="1" dirty="0">
              <a:solidFill>
                <a:srgbClr val="CC0000"/>
              </a:solidFill>
              <a:latin typeface="微软雅黑" panose="020B0503020204020204" pitchFamily="34" charset="-122"/>
              <a:ea typeface="微软雅黑" panose="020B0503020204020204" pitchFamily="34" charset="-122"/>
            </a:endParaRPr>
          </a:p>
        </p:txBody>
      </p:sp>
      <p:pic>
        <p:nvPicPr>
          <p:cNvPr id="8198" name="Picture 12" descr="图片09"/>
          <p:cNvPicPr>
            <a:picLocks noChangeAspect="1"/>
          </p:cNvPicPr>
          <p:nvPr/>
        </p:nvPicPr>
        <p:blipFill>
          <a:blip r:embed="rId1"/>
          <a:stretch>
            <a:fillRect/>
          </a:stretch>
        </p:blipFill>
        <p:spPr>
          <a:xfrm>
            <a:off x="6700838" y="-26987"/>
            <a:ext cx="2443162" cy="1727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754"/>
                                        </p:tgtEl>
                                        <p:attrNameLst>
                                          <p:attrName>style.visibility</p:attrName>
                                        </p:attrNameLst>
                                      </p:cBhvr>
                                      <p:to>
                                        <p:strVal val="visible"/>
                                      </p:to>
                                    </p:set>
                                    <p:animEffect transition="in" filter="fade">
                                      <p:cBhvr>
                                        <p:cTn id="7" dur="2000"/>
                                        <p:tgtEl>
                                          <p:spTgt spid="202754"/>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2755">
                                            <p:txEl>
                                              <p:pRg st="0" end="0"/>
                                            </p:txEl>
                                          </p:spTgt>
                                        </p:tgtEl>
                                        <p:attrNameLst>
                                          <p:attrName>style.visibility</p:attrName>
                                        </p:attrNameLst>
                                      </p:cBhvr>
                                      <p:to>
                                        <p:strVal val="visible"/>
                                      </p:to>
                                    </p:set>
                                    <p:animEffect transition="in" filter="fade">
                                      <p:cBhvr>
                                        <p:cTn id="11" dur="2000"/>
                                        <p:tgtEl>
                                          <p:spTgt spid="202755">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202755">
                                            <p:txEl>
                                              <p:pRg st="1" end="1"/>
                                            </p:txEl>
                                          </p:spTgt>
                                        </p:tgtEl>
                                        <p:attrNameLst>
                                          <p:attrName>style.visibility</p:attrName>
                                        </p:attrNameLst>
                                      </p:cBhvr>
                                      <p:to>
                                        <p:strVal val="visible"/>
                                      </p:to>
                                    </p:set>
                                    <p:animEffect transition="in" filter="fade">
                                      <p:cBhvr>
                                        <p:cTn id="15" dur="2000"/>
                                        <p:tgtEl>
                                          <p:spTgt spid="20275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2755">
                                            <p:txEl>
                                              <p:pRg st="2" end="2"/>
                                            </p:txEl>
                                          </p:spTgt>
                                        </p:tgtEl>
                                        <p:attrNameLst>
                                          <p:attrName>style.visibility</p:attrName>
                                        </p:attrNameLst>
                                      </p:cBhvr>
                                      <p:to>
                                        <p:strVal val="visible"/>
                                      </p:to>
                                    </p:set>
                                    <p:animEffect transition="in" filter="fade">
                                      <p:cBhvr>
                                        <p:cTn id="20" dur="2000"/>
                                        <p:tgtEl>
                                          <p:spTgt spid="202755">
                                            <p:txEl>
                                              <p:pRg st="2" end="2"/>
                                            </p:txEl>
                                          </p:spTgt>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02755">
                                            <p:txEl>
                                              <p:pRg st="3" end="3"/>
                                            </p:txEl>
                                          </p:spTgt>
                                        </p:tgtEl>
                                        <p:attrNameLst>
                                          <p:attrName>style.visibility</p:attrName>
                                        </p:attrNameLst>
                                      </p:cBhvr>
                                      <p:to>
                                        <p:strVal val="visible"/>
                                      </p:to>
                                    </p:set>
                                    <p:animEffect transition="in" filter="fade">
                                      <p:cBhvr>
                                        <p:cTn id="24" dur="2000"/>
                                        <p:tgtEl>
                                          <p:spTgt spid="20275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2755">
                                            <p:txEl>
                                              <p:pRg st="4" end="4"/>
                                            </p:txEl>
                                          </p:spTgt>
                                        </p:tgtEl>
                                        <p:attrNameLst>
                                          <p:attrName>style.visibility</p:attrName>
                                        </p:attrNameLst>
                                      </p:cBhvr>
                                      <p:to>
                                        <p:strVal val="visible"/>
                                      </p:to>
                                    </p:set>
                                    <p:animEffect transition="in" filter="fade">
                                      <p:cBhvr>
                                        <p:cTn id="29" dur="2000"/>
                                        <p:tgtEl>
                                          <p:spTgt spid="202755">
                                            <p:txEl>
                                              <p:pRg st="4" end="4"/>
                                            </p:txEl>
                                          </p:spTgt>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02755">
                                            <p:txEl>
                                              <p:pRg st="5" end="5"/>
                                            </p:txEl>
                                          </p:spTgt>
                                        </p:tgtEl>
                                        <p:attrNameLst>
                                          <p:attrName>style.visibility</p:attrName>
                                        </p:attrNameLst>
                                      </p:cBhvr>
                                      <p:to>
                                        <p:strVal val="visible"/>
                                      </p:to>
                                    </p:set>
                                    <p:animEffect transition="in" filter="fade">
                                      <p:cBhvr>
                                        <p:cTn id="33" dur="2000"/>
                                        <p:tgtEl>
                                          <p:spTgt spid="202755">
                                            <p:txEl>
                                              <p:pRg st="5" end="5"/>
                                            </p:txEl>
                                          </p:spTgt>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202755">
                                            <p:txEl>
                                              <p:pRg st="6" end="6"/>
                                            </p:txEl>
                                          </p:spTgt>
                                        </p:tgtEl>
                                        <p:attrNameLst>
                                          <p:attrName>style.visibility</p:attrName>
                                        </p:attrNameLst>
                                      </p:cBhvr>
                                      <p:to>
                                        <p:strVal val="visible"/>
                                      </p:to>
                                    </p:set>
                                    <p:animEffect transition="in" filter="fade">
                                      <p:cBhvr>
                                        <p:cTn id="37" dur="2000"/>
                                        <p:tgtEl>
                                          <p:spTgt spid="20275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2755">
                                            <p:txEl>
                                              <p:pRg st="7" end="7"/>
                                            </p:txEl>
                                          </p:spTgt>
                                        </p:tgtEl>
                                        <p:attrNameLst>
                                          <p:attrName>style.visibility</p:attrName>
                                        </p:attrNameLst>
                                      </p:cBhvr>
                                      <p:to>
                                        <p:strVal val="visible"/>
                                      </p:to>
                                    </p:set>
                                    <p:animEffect transition="in" filter="fade">
                                      <p:cBhvr>
                                        <p:cTn id="42" dur="2000"/>
                                        <p:tgtEl>
                                          <p:spTgt spid="2027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animBg="1"/>
      <p:bldP spid="20275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1C56634-E35B-4A27-9C87-717A8B0207E4}"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2062"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grpSp>
        <p:nvGrpSpPr>
          <p:cNvPr id="2050" name="Diagram 2"/>
          <p:cNvGrpSpPr/>
          <p:nvPr/>
        </p:nvGrpSpPr>
        <p:grpSpPr>
          <a:xfrm>
            <a:off x="566420" y="0"/>
            <a:ext cx="8104188" cy="6572250"/>
            <a:chOff x="1914" y="603"/>
            <a:chExt cx="2375" cy="2747"/>
          </a:xfrm>
        </p:grpSpPr>
        <p:sp>
          <p:nvSpPr>
            <p:cNvPr id="2051" name="AutoShape 3"/>
            <p:cNvSpPr>
              <a:spLocks noChangeAspect="1" noTextEdit="1"/>
            </p:cNvSpPr>
            <p:nvPr/>
          </p:nvSpPr>
          <p:spPr>
            <a:xfrm>
              <a:off x="1914" y="603"/>
              <a:ext cx="2375" cy="2747"/>
            </a:xfrm>
            <a:prstGeom prst="rect">
              <a:avLst/>
            </a:prstGeom>
            <a:noFill/>
            <a:ln w="9525">
              <a:noFill/>
            </a:ln>
          </p:spPr>
          <p:txBody>
            <a:bodyPr/>
            <a:lstStyle/>
            <a:p>
              <a:endParaRPr lang="zh-CN" altLang="en-US"/>
            </a:p>
          </p:txBody>
        </p:sp>
        <p:sp>
          <p:nvSpPr>
            <p:cNvPr id="2052" name="_s2052"/>
            <p:cNvSpPr/>
            <p:nvPr/>
          </p:nvSpPr>
          <p:spPr>
            <a:xfrm flipH="1">
              <a:off x="2652" y="1977"/>
              <a:ext cx="226" cy="0"/>
            </a:xfrm>
            <a:prstGeom prst="line">
              <a:avLst/>
            </a:prstGeom>
            <a:ln w="38100" cap="flat" cmpd="sng">
              <a:solidFill>
                <a:schemeClr val="accent1"/>
              </a:solidFill>
              <a:prstDash val="solid"/>
              <a:headEnd type="none" w="med" len="med"/>
              <a:tailEnd type="none" w="med" len="med"/>
            </a:ln>
          </p:spPr>
        </p:sp>
        <p:sp>
          <p:nvSpPr>
            <p:cNvPr id="2053" name="_s2053"/>
            <p:cNvSpPr/>
            <p:nvPr/>
          </p:nvSpPr>
          <p:spPr>
            <a:xfrm>
              <a:off x="2204" y="1753"/>
              <a:ext cx="449" cy="449"/>
            </a:xfrm>
            <a:prstGeom prst="ellipse">
              <a:avLst/>
            </a:prstGeom>
            <a:gradFill rotWithShape="1">
              <a:gsLst>
                <a:gs pos="0">
                  <a:schemeClr val="accent1"/>
                </a:gs>
                <a:gs pos="100000">
                  <a:srgbClr val="EBD799"/>
                </a:gs>
              </a:gsLst>
              <a:path path="rect">
                <a:fillToRect l="100000" t="100000"/>
              </a:path>
              <a:tileRect/>
            </a:gradFill>
            <a:ln w="9525">
              <a:noFill/>
            </a:ln>
          </p:spPr>
          <p:txBody>
            <a:bodyPr wrap="none" lIns="0" tIns="0" rIns="0" bIns="0" anchor="ctr"/>
            <a:lstStyle/>
            <a:p>
              <a:pPr algn="ctr" eaLnBrk="1" hangingPunct="1"/>
              <a:r>
                <a:rPr lang="zh-CN" altLang="en-US" sz="2100" b="1" dirty="0">
                  <a:latin typeface="Arial" panose="020B0604020202020204" pitchFamily="34" charset="0"/>
                  <a:ea typeface="黑体" panose="02010609060101010101" pitchFamily="49" charset="-122"/>
                </a:rPr>
                <a:t>群体意识</a:t>
              </a:r>
              <a:endParaRPr lang="zh-CN" altLang="en-US" sz="2100" b="1" dirty="0">
                <a:latin typeface="Arial" panose="020B0604020202020204" pitchFamily="34" charset="0"/>
                <a:ea typeface="黑体" panose="02010609060101010101" pitchFamily="49" charset="-122"/>
              </a:endParaRPr>
            </a:p>
          </p:txBody>
        </p:sp>
        <p:sp>
          <p:nvSpPr>
            <p:cNvPr id="2054" name="_s2054"/>
            <p:cNvSpPr/>
            <p:nvPr/>
          </p:nvSpPr>
          <p:spPr>
            <a:xfrm>
              <a:off x="3102" y="2201"/>
              <a:ext cx="0" cy="226"/>
            </a:xfrm>
            <a:prstGeom prst="line">
              <a:avLst/>
            </a:prstGeom>
            <a:ln w="38100" cap="flat" cmpd="sng">
              <a:solidFill>
                <a:schemeClr val="accent1"/>
              </a:solidFill>
              <a:prstDash val="solid"/>
              <a:headEnd type="none" w="med" len="med"/>
              <a:tailEnd type="none" w="med" len="med"/>
            </a:ln>
          </p:spPr>
        </p:sp>
        <p:sp>
          <p:nvSpPr>
            <p:cNvPr id="2055" name="_s2055"/>
            <p:cNvSpPr/>
            <p:nvPr/>
          </p:nvSpPr>
          <p:spPr>
            <a:xfrm>
              <a:off x="2878" y="2427"/>
              <a:ext cx="449" cy="449"/>
            </a:xfrm>
            <a:prstGeom prst="ellipse">
              <a:avLst/>
            </a:prstGeom>
            <a:gradFill rotWithShape="1">
              <a:gsLst>
                <a:gs pos="0">
                  <a:schemeClr val="accent1"/>
                </a:gs>
                <a:gs pos="100000">
                  <a:srgbClr val="EBD799"/>
                </a:gs>
              </a:gsLst>
              <a:path path="rect">
                <a:fillToRect l="100000" t="100000"/>
              </a:path>
              <a:tileRect/>
            </a:gradFill>
            <a:ln w="9525">
              <a:noFill/>
            </a:ln>
          </p:spPr>
          <p:txBody>
            <a:bodyPr wrap="none" lIns="0" tIns="0" rIns="0" bIns="0" anchor="ctr"/>
            <a:lstStyle/>
            <a:p>
              <a:pPr algn="ctr" eaLnBrk="1" hangingPunct="1"/>
              <a:r>
                <a:rPr lang="zh-CN" altLang="en-US" sz="2100" b="1" dirty="0">
                  <a:latin typeface="Arial" panose="020B0604020202020204" pitchFamily="34" charset="0"/>
                  <a:ea typeface="黑体" panose="02010609060101010101" pitchFamily="49" charset="-122"/>
                </a:rPr>
                <a:t>群体规范</a:t>
              </a:r>
              <a:endParaRPr lang="zh-CN" altLang="en-US" sz="2100" b="1" dirty="0">
                <a:latin typeface="Arial" panose="020B0604020202020204" pitchFamily="34" charset="0"/>
                <a:ea typeface="黑体" panose="02010609060101010101" pitchFamily="49" charset="-122"/>
              </a:endParaRPr>
            </a:p>
          </p:txBody>
        </p:sp>
        <p:sp>
          <p:nvSpPr>
            <p:cNvPr id="2056" name="_s2056"/>
            <p:cNvSpPr/>
            <p:nvPr/>
          </p:nvSpPr>
          <p:spPr>
            <a:xfrm>
              <a:off x="3326" y="1977"/>
              <a:ext cx="226" cy="0"/>
            </a:xfrm>
            <a:prstGeom prst="line">
              <a:avLst/>
            </a:prstGeom>
            <a:ln w="38100" cap="flat" cmpd="sng">
              <a:solidFill>
                <a:schemeClr val="accent1"/>
              </a:solidFill>
              <a:prstDash val="solid"/>
              <a:headEnd type="none" w="med" len="med"/>
              <a:tailEnd type="none" w="med" len="med"/>
            </a:ln>
          </p:spPr>
        </p:sp>
        <p:sp>
          <p:nvSpPr>
            <p:cNvPr id="2057" name="_s2057"/>
            <p:cNvSpPr/>
            <p:nvPr/>
          </p:nvSpPr>
          <p:spPr>
            <a:xfrm>
              <a:off x="3552" y="1753"/>
              <a:ext cx="449" cy="449"/>
            </a:xfrm>
            <a:prstGeom prst="ellipse">
              <a:avLst/>
            </a:prstGeom>
            <a:gradFill rotWithShape="1">
              <a:gsLst>
                <a:gs pos="0">
                  <a:schemeClr val="accent1"/>
                </a:gs>
                <a:gs pos="100000">
                  <a:srgbClr val="EBD799"/>
                </a:gs>
              </a:gsLst>
              <a:path path="rect">
                <a:fillToRect l="100000" t="100000"/>
              </a:path>
              <a:tileRect/>
            </a:gradFill>
            <a:ln w="9525">
              <a:noFill/>
            </a:ln>
          </p:spPr>
          <p:txBody>
            <a:bodyPr wrap="none" lIns="0" tIns="0" rIns="0" bIns="0" anchor="ctr"/>
            <a:lstStyle/>
            <a:p>
              <a:pPr algn="ctr" eaLnBrk="1" hangingPunct="1"/>
              <a:r>
                <a:rPr lang="zh-CN" altLang="en-US" sz="2100" b="1" dirty="0">
                  <a:latin typeface="Arial" panose="020B0604020202020204" pitchFamily="34" charset="0"/>
                  <a:ea typeface="黑体" panose="02010609060101010101" pitchFamily="49" charset="-122"/>
                </a:rPr>
                <a:t>群体目标</a:t>
              </a:r>
              <a:endParaRPr lang="zh-CN" altLang="en-US" sz="2100" b="1" dirty="0">
                <a:latin typeface="Arial" panose="020B0604020202020204" pitchFamily="34" charset="0"/>
                <a:ea typeface="黑体" panose="02010609060101010101" pitchFamily="49" charset="-122"/>
              </a:endParaRPr>
            </a:p>
          </p:txBody>
        </p:sp>
        <p:sp>
          <p:nvSpPr>
            <p:cNvPr id="2058" name="_s2058"/>
            <p:cNvSpPr/>
            <p:nvPr/>
          </p:nvSpPr>
          <p:spPr>
            <a:xfrm flipV="1">
              <a:off x="3102" y="1527"/>
              <a:ext cx="0" cy="226"/>
            </a:xfrm>
            <a:prstGeom prst="line">
              <a:avLst/>
            </a:prstGeom>
            <a:ln w="38100" cap="flat" cmpd="sng">
              <a:solidFill>
                <a:schemeClr val="accent1"/>
              </a:solidFill>
              <a:prstDash val="solid"/>
              <a:headEnd type="none" w="med" len="med"/>
              <a:tailEnd type="none" w="med" len="med"/>
            </a:ln>
          </p:spPr>
        </p:sp>
        <p:sp>
          <p:nvSpPr>
            <p:cNvPr id="2059" name="_s2059"/>
            <p:cNvSpPr/>
            <p:nvPr/>
          </p:nvSpPr>
          <p:spPr>
            <a:xfrm>
              <a:off x="2878" y="1079"/>
              <a:ext cx="449" cy="449"/>
            </a:xfrm>
            <a:prstGeom prst="ellipse">
              <a:avLst/>
            </a:prstGeom>
            <a:gradFill rotWithShape="1">
              <a:gsLst>
                <a:gs pos="0">
                  <a:schemeClr val="accent1"/>
                </a:gs>
                <a:gs pos="100000">
                  <a:srgbClr val="EBD799"/>
                </a:gs>
              </a:gsLst>
              <a:path path="rect">
                <a:fillToRect l="100000" t="100000"/>
              </a:path>
              <a:tileRect/>
            </a:gradFill>
            <a:ln w="9525">
              <a:noFill/>
            </a:ln>
          </p:spPr>
          <p:txBody>
            <a:bodyPr wrap="none" lIns="0" tIns="0" rIns="0" bIns="0" anchor="ctr"/>
            <a:lstStyle/>
            <a:p>
              <a:pPr algn="ctr" eaLnBrk="1" hangingPunct="1"/>
              <a:r>
                <a:rPr lang="zh-CN" altLang="en-US" sz="2100" b="1" dirty="0">
                  <a:latin typeface="Arial" panose="020B0604020202020204" pitchFamily="34" charset="0"/>
                  <a:ea typeface="黑体" panose="02010609060101010101" pitchFamily="49" charset="-122"/>
                </a:rPr>
                <a:t>群体纽带</a:t>
              </a:r>
              <a:endParaRPr lang="zh-CN" altLang="en-US" sz="2100" b="1" dirty="0">
                <a:latin typeface="Arial" panose="020B0604020202020204" pitchFamily="34" charset="0"/>
                <a:ea typeface="黑体" panose="02010609060101010101" pitchFamily="49" charset="-122"/>
              </a:endParaRPr>
            </a:p>
          </p:txBody>
        </p:sp>
        <p:sp>
          <p:nvSpPr>
            <p:cNvPr id="2060" name="_s2060"/>
            <p:cNvSpPr/>
            <p:nvPr/>
          </p:nvSpPr>
          <p:spPr>
            <a:xfrm>
              <a:off x="2878" y="1753"/>
              <a:ext cx="449" cy="449"/>
            </a:xfrm>
            <a:prstGeom prst="ellipse">
              <a:avLst/>
            </a:prstGeom>
            <a:gradFill rotWithShape="1">
              <a:gsLst>
                <a:gs pos="0">
                  <a:schemeClr val="accent1"/>
                </a:gs>
                <a:gs pos="100000">
                  <a:srgbClr val="EBD799"/>
                </a:gs>
              </a:gsLst>
              <a:path path="rect">
                <a:fillToRect l="100000" t="100000"/>
              </a:path>
              <a:tileRect/>
            </a:gradFill>
            <a:ln w="9525">
              <a:noFill/>
            </a:ln>
          </p:spPr>
          <p:txBody>
            <a:bodyPr wrap="none" lIns="0" tIns="0" rIns="0" bIns="0" anchor="ctr"/>
            <a:lstStyle/>
            <a:p>
              <a:pPr algn="ctr" eaLnBrk="1" hangingPunct="1"/>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社会群体的</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eaLnBrk="1" hangingPunct="1"/>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主要特征</a:t>
              </a:r>
              <a:endPar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063" name="AutoShape 19"/>
          <p:cNvSpPr/>
          <p:nvPr/>
        </p:nvSpPr>
        <p:spPr>
          <a:xfrm>
            <a:off x="6372225" y="413385"/>
            <a:ext cx="2232025" cy="1655763"/>
          </a:xfrm>
          <a:prstGeom prst="wedgeRectCallout">
            <a:avLst>
              <a:gd name="adj1" fmla="val -95263"/>
              <a:gd name="adj2" fmla="val 26126"/>
            </a:avLst>
          </a:prstGeom>
          <a:solidFill>
            <a:srgbClr val="FFFF99"/>
          </a:solidFill>
          <a:ln w="28575" cap="flat" cmpd="sng">
            <a:solidFill>
              <a:srgbClr val="FF0000"/>
            </a:solid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algn="just" eaLnBrk="1" hangingPunct="1">
              <a:spcBef>
                <a:spcPct val="0"/>
              </a:spcBef>
              <a:buClrTx/>
              <a:buSzTx/>
              <a:buNone/>
            </a:pPr>
            <a:r>
              <a:rPr lang="zh-CN" altLang="en-US" sz="1800" b="1" dirty="0">
                <a:solidFill>
                  <a:srgbClr val="0000FF"/>
                </a:solidFill>
                <a:latin typeface="微软雅黑" panose="020B0503020204020204" pitchFamily="34" charset="-122"/>
                <a:ea typeface="微软雅黑" panose="020B0503020204020204" pitchFamily="34" charset="-122"/>
              </a:rPr>
              <a:t>群体成员之间在长期的互动过程中形成的一定社会关系，是群体存在的基本条件。</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sp>
        <p:nvSpPr>
          <p:cNvPr id="2064" name="AutoShape 20"/>
          <p:cNvSpPr/>
          <p:nvPr/>
        </p:nvSpPr>
        <p:spPr>
          <a:xfrm>
            <a:off x="684213" y="485140"/>
            <a:ext cx="2592387" cy="1584325"/>
          </a:xfrm>
          <a:prstGeom prst="wedgeRectCallout">
            <a:avLst>
              <a:gd name="adj1" fmla="val 12645"/>
              <a:gd name="adj2" fmla="val 94929"/>
            </a:avLst>
          </a:prstGeom>
          <a:solidFill>
            <a:srgbClr val="FFCC99"/>
          </a:solidFill>
          <a:ln w="28575" cap="flat" cmpd="sng">
            <a:solidFill>
              <a:srgbClr val="993300"/>
            </a:solid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lnSpc>
                <a:spcPct val="120000"/>
              </a:lnSpc>
              <a:spcBef>
                <a:spcPct val="0"/>
              </a:spcBef>
              <a:buClrTx/>
              <a:buSzTx/>
              <a:buFontTx/>
              <a:buNone/>
            </a:pPr>
            <a:r>
              <a:rPr lang="zh-CN" altLang="en-US" sz="1800" b="1" dirty="0">
                <a:solidFill>
                  <a:srgbClr val="0000FF"/>
                </a:solidFill>
                <a:latin typeface="微软雅黑" panose="020B0503020204020204" pitchFamily="34" charset="-122"/>
                <a:ea typeface="微软雅黑" panose="020B0503020204020204" pitchFamily="34" charset="-122"/>
              </a:rPr>
              <a:t>群体成员之间的群体认同，是社会群体成员社会归属感的主要来源。</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sp>
        <p:nvSpPr>
          <p:cNvPr id="2065" name="AutoShape 21"/>
          <p:cNvSpPr/>
          <p:nvPr/>
        </p:nvSpPr>
        <p:spPr>
          <a:xfrm>
            <a:off x="5724525" y="4363720"/>
            <a:ext cx="2879725" cy="1655763"/>
          </a:xfrm>
          <a:prstGeom prst="wedgeRoundRectCallout">
            <a:avLst>
              <a:gd name="adj1" fmla="val -10661"/>
              <a:gd name="adj2" fmla="val -85973"/>
              <a:gd name="adj3" fmla="val 16667"/>
            </a:avLst>
          </a:prstGeom>
          <a:solidFill>
            <a:srgbClr val="00FFFF"/>
          </a:solidFill>
          <a:ln w="38100" cap="flat" cmpd="sng">
            <a:solidFill>
              <a:srgbClr val="000080"/>
            </a:solidFill>
            <a:prstDash val="solid"/>
            <a:miter/>
            <a:headEnd type="none" w="med" len="med"/>
            <a:tailEnd type="none" w="med" len="med"/>
          </a:ln>
        </p:spPr>
        <p:txBody>
          <a:bodyPr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indent="0" algn="just" eaLnBrk="1" hangingPunct="1">
              <a:spcBef>
                <a:spcPct val="0"/>
              </a:spcBef>
              <a:buClrTx/>
              <a:buSzTx/>
              <a:buNone/>
            </a:pPr>
            <a:r>
              <a:rPr lang="zh-CN" altLang="en-US" sz="1800" b="1" dirty="0">
                <a:solidFill>
                  <a:srgbClr val="0000FF"/>
                </a:solidFill>
                <a:latin typeface="微软雅黑" panose="020B0503020204020204" pitchFamily="34" charset="-122"/>
                <a:ea typeface="微软雅黑" panose="020B0503020204020204" pitchFamily="34" charset="-122"/>
              </a:rPr>
              <a:t>群体成员之间为了共同追求</a:t>
            </a:r>
            <a:r>
              <a:rPr lang="zh-CN" altLang="en-US" sz="1800" b="1" dirty="0">
                <a:solidFill>
                  <a:srgbClr val="0000FF"/>
                </a:solidFill>
                <a:latin typeface="微软雅黑" panose="020B0503020204020204" pitchFamily="34" charset="-122"/>
                <a:ea typeface="微软雅黑" panose="020B0503020204020204" pitchFamily="34" charset="-122"/>
              </a:rPr>
              <a:t>的目标而存在着长期的互动关系。</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sp>
        <p:nvSpPr>
          <p:cNvPr id="2066" name="AutoShape 22"/>
          <p:cNvSpPr/>
          <p:nvPr/>
        </p:nvSpPr>
        <p:spPr>
          <a:xfrm>
            <a:off x="468313" y="3933825"/>
            <a:ext cx="2808287" cy="2087563"/>
          </a:xfrm>
          <a:prstGeom prst="cloudCallout">
            <a:avLst>
              <a:gd name="adj1" fmla="val 69333"/>
              <a:gd name="adj2" fmla="val 1713"/>
            </a:avLst>
          </a:prstGeom>
          <a:solidFill>
            <a:srgbClr val="CCFFCC"/>
          </a:solidFill>
          <a:ln w="22225" cap="flat" cmpd="sng">
            <a:solidFill>
              <a:srgbClr val="FF0000"/>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spcBef>
                <a:spcPct val="0"/>
              </a:spcBef>
              <a:buClrTx/>
              <a:buSzTx/>
              <a:buNone/>
            </a:pPr>
            <a:r>
              <a:rPr lang="zh-CN" altLang="en-US" sz="1800" b="1" dirty="0">
                <a:solidFill>
                  <a:srgbClr val="0000FF"/>
                </a:solidFill>
                <a:latin typeface="微软雅黑" panose="020B0503020204020204" pitchFamily="34" charset="-122"/>
                <a:ea typeface="微软雅黑" panose="020B0503020204020204" pitchFamily="34" charset="-122"/>
              </a:rPr>
              <a:t>群体成员之间形成一种稳定的规范体系，在一定意义上已内化为群体成员的习惯。</a:t>
            </a:r>
            <a:endParaRPr lang="zh-CN" altLang="en-US" sz="18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2064"/>
                                        </p:tgtEl>
                                        <p:attrNameLst>
                                          <p:attrName>style.visibility</p:attrName>
                                        </p:attrNameLst>
                                      </p:cBhvr>
                                      <p:to>
                                        <p:strVal val="visible"/>
                                      </p:to>
                                    </p:set>
                                    <p:anim calcmode="lin" valueType="num">
                                      <p:cBhvr additive="base">
                                        <p:cTn id="7" dur="500" fill="hold"/>
                                        <p:tgtEl>
                                          <p:spTgt spid="2064"/>
                                        </p:tgtEl>
                                        <p:attrNameLst>
                                          <p:attrName>ppt_x</p:attrName>
                                        </p:attrNameLst>
                                      </p:cBhvr>
                                      <p:tavLst>
                                        <p:tav tm="0">
                                          <p:val>
                                            <p:strVal val="0-#ppt_w/2"/>
                                          </p:val>
                                        </p:tav>
                                        <p:tav tm="100000">
                                          <p:val>
                                            <p:strVal val="#ppt_x"/>
                                          </p:val>
                                        </p:tav>
                                      </p:tavLst>
                                    </p:anim>
                                    <p:anim calcmode="lin" valueType="num">
                                      <p:cBhvr additive="base">
                                        <p:cTn id="8" dur="500" fill="hold"/>
                                        <p:tgtEl>
                                          <p:spTgt spid="206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2063"/>
                                        </p:tgtEl>
                                        <p:attrNameLst>
                                          <p:attrName>style.visibility</p:attrName>
                                        </p:attrNameLst>
                                      </p:cBhvr>
                                      <p:to>
                                        <p:strVal val="visible"/>
                                      </p:to>
                                    </p:set>
                                    <p:anim calcmode="lin" valueType="num">
                                      <p:cBhvr additive="base">
                                        <p:cTn id="13" dur="500" fill="hold"/>
                                        <p:tgtEl>
                                          <p:spTgt spid="2063"/>
                                        </p:tgtEl>
                                        <p:attrNameLst>
                                          <p:attrName>ppt_x</p:attrName>
                                        </p:attrNameLst>
                                      </p:cBhvr>
                                      <p:tavLst>
                                        <p:tav tm="0">
                                          <p:val>
                                            <p:strVal val="1+#ppt_w/2"/>
                                          </p:val>
                                        </p:tav>
                                        <p:tav tm="100000">
                                          <p:val>
                                            <p:strVal val="#ppt_x"/>
                                          </p:val>
                                        </p:tav>
                                      </p:tavLst>
                                    </p:anim>
                                    <p:anim calcmode="lin" valueType="num">
                                      <p:cBhvr additive="base">
                                        <p:cTn id="14" dur="500" fill="hold"/>
                                        <p:tgtEl>
                                          <p:spTgt spid="206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065"/>
                                        </p:tgtEl>
                                        <p:attrNameLst>
                                          <p:attrName>style.visibility</p:attrName>
                                        </p:attrNameLst>
                                      </p:cBhvr>
                                      <p:to>
                                        <p:strVal val="visible"/>
                                      </p:to>
                                    </p:set>
                                    <p:anim calcmode="lin" valueType="num">
                                      <p:cBhvr additive="base">
                                        <p:cTn id="19" dur="500" fill="hold"/>
                                        <p:tgtEl>
                                          <p:spTgt spid="2065"/>
                                        </p:tgtEl>
                                        <p:attrNameLst>
                                          <p:attrName>ppt_x</p:attrName>
                                        </p:attrNameLst>
                                      </p:cBhvr>
                                      <p:tavLst>
                                        <p:tav tm="0">
                                          <p:val>
                                            <p:strVal val="1+#ppt_w/2"/>
                                          </p:val>
                                        </p:tav>
                                        <p:tav tm="100000">
                                          <p:val>
                                            <p:strVal val="#ppt_x"/>
                                          </p:val>
                                        </p:tav>
                                      </p:tavLst>
                                    </p:anim>
                                    <p:anim calcmode="lin" valueType="num">
                                      <p:cBhvr additive="base">
                                        <p:cTn id="20" dur="500" fill="hold"/>
                                        <p:tgtEl>
                                          <p:spTgt spid="206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2066"/>
                                        </p:tgtEl>
                                        <p:attrNameLst>
                                          <p:attrName>style.visibility</p:attrName>
                                        </p:attrNameLst>
                                      </p:cBhvr>
                                      <p:to>
                                        <p:strVal val="visible"/>
                                      </p:to>
                                    </p:set>
                                    <p:anim calcmode="lin" valueType="num">
                                      <p:cBhvr additive="base">
                                        <p:cTn id="25" dur="500" fill="hold"/>
                                        <p:tgtEl>
                                          <p:spTgt spid="2066"/>
                                        </p:tgtEl>
                                        <p:attrNameLst>
                                          <p:attrName>ppt_x</p:attrName>
                                        </p:attrNameLst>
                                      </p:cBhvr>
                                      <p:tavLst>
                                        <p:tav tm="0">
                                          <p:val>
                                            <p:strVal val="0-#ppt_w/2"/>
                                          </p:val>
                                        </p:tav>
                                        <p:tav tm="100000">
                                          <p:val>
                                            <p:strVal val="#ppt_x"/>
                                          </p:val>
                                        </p:tav>
                                      </p:tavLst>
                                    </p:anim>
                                    <p:anim calcmode="lin" valueType="num">
                                      <p:cBhvr additive="base">
                                        <p:cTn id="26" dur="500" fill="hold"/>
                                        <p:tgtEl>
                                          <p:spTgt spid="20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bldLvl="0" animBg="1"/>
      <p:bldP spid="2064" grpId="0" bldLvl="0" animBg="1"/>
      <p:bldP spid="2065" grpId="0" bldLvl="0" animBg="1"/>
      <p:bldP spid="206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046A3022-21CF-46A1-B930-82AAE1CF4BF4}"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277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32772" name="Rectangle 3"/>
          <p:cNvSpPr>
            <a:spLocks noGrp="1"/>
          </p:cNvSpPr>
          <p:nvPr>
            <p:ph idx="1"/>
          </p:nvPr>
        </p:nvSpPr>
        <p:spPr>
          <a:xfrm>
            <a:off x="457200" y="1341438"/>
            <a:ext cx="8229600" cy="4789487"/>
          </a:xfrm>
        </p:spPr>
        <p:txBody>
          <a:bodyPr vert="horz" wrap="square" lIns="91440" tIns="45720" rIns="91440" bIns="45720" anchor="t"/>
          <a:lstStyle/>
          <a:p>
            <a:pPr>
              <a:lnSpc>
                <a:spcPct val="110000"/>
              </a:lnSpc>
              <a:spcBef>
                <a:spcPts val="1000"/>
              </a:spcBef>
              <a:buNone/>
            </a:pPr>
            <a:r>
              <a:rPr lang="zh-CN" altLang="en-US" sz="2800" b="1" dirty="0">
                <a:solidFill>
                  <a:srgbClr val="006600"/>
                </a:solidFill>
                <a:latin typeface="微软雅黑" panose="020B0503020204020204" pitchFamily="34" charset="-122"/>
                <a:ea typeface="微软雅黑" panose="020B0503020204020204" pitchFamily="34" charset="-122"/>
              </a:rPr>
              <a:t>（一）首属群体与次属群体</a:t>
            </a:r>
            <a:endParaRPr lang="zh-CN" altLang="en-US" sz="2800" b="1" dirty="0">
              <a:solidFill>
                <a:srgbClr val="006600"/>
              </a:solidFill>
              <a:latin typeface="微软雅黑" panose="020B0503020204020204" pitchFamily="34" charset="-122"/>
              <a:ea typeface="微软雅黑" panose="020B0503020204020204" pitchFamily="34" charset="-122"/>
            </a:endParaRPr>
          </a:p>
          <a:p>
            <a:pPr>
              <a:lnSpc>
                <a:spcPct val="110000"/>
              </a:lnSpc>
              <a:spcBef>
                <a:spcPts val="1000"/>
              </a:spcBef>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rPr>
              <a:t>首属群体（ </a:t>
            </a:r>
            <a:r>
              <a:rPr lang="en-US" altLang="zh-CN" sz="2400" b="1" dirty="0">
                <a:solidFill>
                  <a:srgbClr val="3333CC"/>
                </a:solidFill>
                <a:latin typeface="微软雅黑" panose="020B0503020204020204" pitchFamily="34" charset="-122"/>
                <a:ea typeface="微软雅黑" panose="020B0503020204020204" pitchFamily="34" charset="-122"/>
              </a:rPr>
              <a:t>primary group</a:t>
            </a:r>
            <a:r>
              <a:rPr lang="zh-CN" altLang="en-US" sz="2400" b="1" dirty="0">
                <a:solidFill>
                  <a:srgbClr val="3333CC"/>
                </a:solidFill>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又称</a:t>
            </a:r>
            <a:r>
              <a:rPr lang="zh-CN" altLang="en-US" sz="2400" b="1" dirty="0">
                <a:solidFill>
                  <a:srgbClr val="3333CC"/>
                </a:solidFill>
                <a:latin typeface="微软雅黑" panose="020B0503020204020204" pitchFamily="34" charset="-122"/>
                <a:ea typeface="微软雅黑" panose="020B0503020204020204" pitchFamily="34" charset="-122"/>
              </a:rPr>
              <a:t>初级群体</a:t>
            </a:r>
            <a:r>
              <a:rPr lang="zh-CN" altLang="en-US" sz="2400" b="1" dirty="0">
                <a:latin typeface="微软雅黑" panose="020B0503020204020204" pitchFamily="34" charset="-122"/>
                <a:ea typeface="微软雅黑" panose="020B0503020204020204" pitchFamily="34" charset="-122"/>
              </a:rPr>
              <a:t>，是社会群体最古老、最基本的形式，是个人参加社会生活的基础群体。如</a:t>
            </a:r>
            <a:r>
              <a:rPr lang="zh-CN" altLang="en-US" sz="2400" b="1" dirty="0">
                <a:solidFill>
                  <a:srgbClr val="FF0000"/>
                </a:solidFill>
                <a:latin typeface="微软雅黑" panose="020B0503020204020204" pitchFamily="34" charset="-122"/>
                <a:ea typeface="微软雅黑" panose="020B0503020204020204" pitchFamily="34" charset="-122"/>
              </a:rPr>
              <a:t>家庭、邻里、儿童伙伴群</a:t>
            </a:r>
            <a:r>
              <a:rPr lang="zh-CN" altLang="en-US" sz="2400" b="1" dirty="0">
                <a:latin typeface="微软雅黑" panose="020B0503020204020204" pitchFamily="34" charset="-122"/>
                <a:ea typeface="微软雅黑" panose="020B0503020204020204" pitchFamily="34" charset="-122"/>
              </a:rPr>
              <a:t>等。一般规模不大、感情较深。根据联系纽带可分为血缘型、地缘型、业缘型和友谊型等。是</a:t>
            </a:r>
            <a:r>
              <a:rPr lang="zh-CN" altLang="en-US" sz="2400" b="1" dirty="0">
                <a:solidFill>
                  <a:srgbClr val="0033CC"/>
                </a:solidFill>
                <a:latin typeface="微软雅黑" panose="020B0503020204020204" pitchFamily="34" charset="-122"/>
                <a:ea typeface="微软雅黑" panose="020B0503020204020204" pitchFamily="34" charset="-122"/>
              </a:rPr>
              <a:t>“人性的养育所”</a:t>
            </a:r>
            <a:r>
              <a:rPr lang="zh-CN" altLang="en-US" sz="2400" b="1" dirty="0">
                <a:latin typeface="微软雅黑" panose="020B0503020204020204" pitchFamily="34" charset="-122"/>
                <a:ea typeface="微软雅黑" panose="020B0503020204020204" pitchFamily="34" charset="-122"/>
              </a:rPr>
              <a:t>（库利）</a:t>
            </a:r>
            <a:endParaRPr lang="zh-CN" altLang="en-US" sz="2400" b="1" dirty="0">
              <a:latin typeface="微软雅黑" panose="020B0503020204020204" pitchFamily="34" charset="-122"/>
              <a:ea typeface="微软雅黑" panose="020B0503020204020204" pitchFamily="34" charset="-122"/>
            </a:endParaRPr>
          </a:p>
          <a:p>
            <a:pPr>
              <a:lnSpc>
                <a:spcPct val="110000"/>
              </a:lnSpc>
              <a:spcBef>
                <a:spcPts val="1000"/>
              </a:spcBef>
              <a:buFont typeface="Wingdings" panose="05000000000000000000" charset="0"/>
              <a:buChar char="p"/>
            </a:pPr>
            <a:r>
              <a:rPr lang="zh-CN" altLang="en-US" sz="2400" b="1" dirty="0">
                <a:solidFill>
                  <a:srgbClr val="3333CC"/>
                </a:solidFill>
                <a:latin typeface="微软雅黑" panose="020B0503020204020204" pitchFamily="34" charset="-122"/>
                <a:ea typeface="微软雅黑" panose="020B0503020204020204" pitchFamily="34" charset="-122"/>
              </a:rPr>
              <a:t>次属群体（</a:t>
            </a:r>
            <a:r>
              <a:rPr lang="en-US" altLang="zh-CN" sz="2400" b="1" dirty="0">
                <a:solidFill>
                  <a:srgbClr val="3333CC"/>
                </a:solidFill>
                <a:latin typeface="微软雅黑" panose="020B0503020204020204" pitchFamily="34" charset="-122"/>
                <a:ea typeface="微软雅黑" panose="020B0503020204020204" pitchFamily="34" charset="-122"/>
              </a:rPr>
              <a:t>secondary group</a:t>
            </a:r>
            <a:r>
              <a:rPr lang="zh-CN" altLang="en-US" sz="2400" b="1" dirty="0">
                <a:solidFill>
                  <a:srgbClr val="3333CC"/>
                </a:solidFill>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又称</a:t>
            </a:r>
            <a:r>
              <a:rPr lang="zh-CN" altLang="en-US" sz="2400" b="1" dirty="0">
                <a:solidFill>
                  <a:srgbClr val="3333CC"/>
                </a:solidFill>
                <a:latin typeface="微软雅黑" panose="020B0503020204020204" pitchFamily="34" charset="-122"/>
                <a:ea typeface="微软雅黑" panose="020B0503020204020204" pitchFamily="34" charset="-122"/>
              </a:rPr>
              <a:t>次级群体</a:t>
            </a:r>
            <a:r>
              <a:rPr lang="zh-CN" altLang="en-US" sz="2400" b="1" dirty="0">
                <a:latin typeface="微软雅黑" panose="020B0503020204020204" pitchFamily="34" charset="-122"/>
                <a:ea typeface="微软雅黑" panose="020B0503020204020204" pitchFamily="34" charset="-122"/>
              </a:rPr>
              <a:t>，是用来表示与首属群体相对应的各种群体。如</a:t>
            </a:r>
            <a:r>
              <a:rPr lang="zh-CN" altLang="en-US" sz="2400" b="1" dirty="0">
                <a:solidFill>
                  <a:srgbClr val="FF0000"/>
                </a:solidFill>
                <a:latin typeface="微软雅黑" panose="020B0503020204020204" pitchFamily="34" charset="-122"/>
                <a:ea typeface="微软雅黑" panose="020B0503020204020204" pitchFamily="34" charset="-122"/>
              </a:rPr>
              <a:t>学校、军队、政党、社团</a:t>
            </a:r>
            <a:r>
              <a:rPr lang="zh-CN" altLang="en-US" sz="2400" b="1" dirty="0">
                <a:latin typeface="微软雅黑" panose="020B0503020204020204" pitchFamily="34" charset="-122"/>
                <a:ea typeface="微软雅黑" panose="020B0503020204020204" pitchFamily="34" charset="-122"/>
              </a:rPr>
              <a:t>等。一般规模较大，成员较多，成员之间不一定有直接的个人接触，群体成员之间的联系往往通过一些中间环节建立。</a:t>
            </a:r>
            <a:endParaRPr lang="zh-CN" altLang="en-US" sz="2400" b="1" dirty="0">
              <a:latin typeface="微软雅黑" panose="020B0503020204020204" pitchFamily="34" charset="-122"/>
              <a:ea typeface="微软雅黑" panose="020B0503020204020204" pitchFamily="34" charset="-122"/>
            </a:endParaRPr>
          </a:p>
        </p:txBody>
      </p:sp>
      <p:sp>
        <p:nvSpPr>
          <p:cNvPr id="7" name="Rectangle 2"/>
          <p:cNvSpPr>
            <a:spLocks noGrp="1" noChangeArrowheads="1"/>
          </p:cNvSpPr>
          <p:nvPr>
            <p:ph type="title"/>
          </p:nvPr>
        </p:nvSpPr>
        <p:spPr>
          <a:xfrm>
            <a:off x="323528" y="188640"/>
            <a:ext cx="8350890" cy="919163"/>
          </a:xfrm>
          <a:solidFill>
            <a:srgbClr val="FFFF00"/>
          </a:solidFill>
          <a:ln w="19050">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en-US" altLang="zh-CN"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8.2.6 </a:t>
            </a: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社会群体</a:t>
            </a:r>
            <a:endPar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772">
                                            <p:txEl>
                                              <p:pRg st="2" end="2"/>
                                            </p:txEl>
                                          </p:spTgt>
                                        </p:tgtEl>
                                        <p:attrNameLst>
                                          <p:attrName>style.visibility</p:attrName>
                                        </p:attrNameLst>
                                      </p:cBhvr>
                                      <p:to>
                                        <p:strVal val="visible"/>
                                      </p:to>
                                    </p:set>
                                    <p:animEffect transition="in" filter="blinds(horizontal)">
                                      <p:cBhvr>
                                        <p:cTn id="7" dur="500"/>
                                        <p:tgtEl>
                                          <p:spTgt spid="3277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2090CA31-012F-4E69-8C99-0F74ACE358E9}"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379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33796" name="Rectangle 3"/>
          <p:cNvSpPr>
            <a:spLocks noGrp="1"/>
          </p:cNvSpPr>
          <p:nvPr>
            <p:ph idx="1"/>
          </p:nvPr>
        </p:nvSpPr>
        <p:spPr>
          <a:xfrm>
            <a:off x="457200" y="1341438"/>
            <a:ext cx="8229600" cy="4789487"/>
          </a:xfrm>
        </p:spPr>
        <p:txBody>
          <a:bodyPr vert="horz" wrap="square" lIns="91440" tIns="45720" rIns="91440" bIns="45720" anchor="t"/>
          <a:lstStyle/>
          <a:p>
            <a:pPr>
              <a:spcBef>
                <a:spcPts val="1200"/>
              </a:spcBef>
              <a:buNone/>
            </a:pPr>
            <a:r>
              <a:rPr lang="zh-CN" altLang="en-US" b="1" dirty="0">
                <a:solidFill>
                  <a:srgbClr val="006600"/>
                </a:solidFill>
                <a:latin typeface="微软雅黑" panose="020B0503020204020204" pitchFamily="34" charset="-122"/>
                <a:ea typeface="微软雅黑" panose="020B0503020204020204" pitchFamily="34" charset="-122"/>
              </a:rPr>
              <a:t>（二）内群体与外群体</a:t>
            </a:r>
            <a:endParaRPr lang="zh-CN" altLang="en-US" b="1" dirty="0">
              <a:solidFill>
                <a:srgbClr val="006600"/>
              </a:solidFill>
              <a:latin typeface="微软雅黑" panose="020B0503020204020204" pitchFamily="34" charset="-122"/>
              <a:ea typeface="微软雅黑" panose="020B0503020204020204" pitchFamily="34" charset="-122"/>
            </a:endParaRPr>
          </a:p>
          <a:p>
            <a:pPr>
              <a:spcBef>
                <a:spcPts val="1200"/>
              </a:spcBef>
              <a:buFont typeface="Wingdings" panose="05000000000000000000" charset="0"/>
              <a:buChar char="p"/>
            </a:pPr>
            <a:r>
              <a:rPr lang="zh-CN" altLang="en-US" sz="2600" b="1" dirty="0">
                <a:solidFill>
                  <a:srgbClr val="3333CC"/>
                </a:solidFill>
                <a:latin typeface="微软雅黑" panose="020B0503020204020204" pitchFamily="34" charset="-122"/>
                <a:ea typeface="微软雅黑" panose="020B0503020204020204" pitchFamily="34" charset="-122"/>
              </a:rPr>
              <a:t>内群体</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又称我群。指一个人经常参与其中（或工作、或生活、或进行其他活动），并对其产生了一种感情上的认同的群体。    </a:t>
            </a:r>
            <a:r>
              <a:rPr lang="zh-CN" altLang="en-US" sz="2600" b="1" dirty="0">
                <a:solidFill>
                  <a:srgbClr val="FF0000"/>
                </a:solidFill>
                <a:latin typeface="微软雅黑" panose="020B0503020204020204" pitchFamily="34" charset="-122"/>
                <a:ea typeface="微软雅黑" panose="020B0503020204020204" pitchFamily="34" charset="-122"/>
              </a:rPr>
              <a:t>（同窗、校友）</a:t>
            </a:r>
            <a:endParaRPr lang="zh-CN" altLang="en-US" sz="2600" b="1" dirty="0">
              <a:solidFill>
                <a:srgbClr val="FF0000"/>
              </a:solidFill>
              <a:latin typeface="微软雅黑" panose="020B0503020204020204" pitchFamily="34" charset="-122"/>
              <a:ea typeface="微软雅黑" panose="020B0503020204020204" pitchFamily="34" charset="-122"/>
            </a:endParaRPr>
          </a:p>
          <a:p>
            <a:pPr>
              <a:spcBef>
                <a:spcPts val="1200"/>
              </a:spcBef>
              <a:buFont typeface="Wingdings" panose="05000000000000000000" charset="0"/>
              <a:buChar char="p"/>
            </a:pPr>
            <a:r>
              <a:rPr lang="zh-CN" altLang="en-US" sz="2600" b="1" dirty="0">
                <a:solidFill>
                  <a:srgbClr val="3333CC"/>
                </a:solidFill>
                <a:latin typeface="微软雅黑" panose="020B0503020204020204" pitchFamily="34" charset="-122"/>
                <a:ea typeface="微软雅黑" panose="020B0503020204020204" pitchFamily="34" charset="-122"/>
              </a:rPr>
              <a:t>外群体</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又称他群。泛指内群体以外的社会群体。</a:t>
            </a:r>
            <a:endParaRPr lang="zh-CN" altLang="en-US" sz="2600" b="1" dirty="0">
              <a:latin typeface="微软雅黑" panose="020B0503020204020204" pitchFamily="34" charset="-122"/>
              <a:ea typeface="微软雅黑" panose="020B0503020204020204" pitchFamily="34" charset="-122"/>
            </a:endParaRPr>
          </a:p>
          <a:p>
            <a:pPr>
              <a:spcBef>
                <a:spcPts val="1200"/>
              </a:spcBef>
              <a:buFont typeface="Wingdings" panose="05000000000000000000" charset="0"/>
              <a:buChar char="p"/>
            </a:pPr>
            <a:r>
              <a:rPr lang="zh-CN" altLang="en-US" sz="2600" b="1" dirty="0">
                <a:latin typeface="微软雅黑" panose="020B0503020204020204" pitchFamily="34" charset="-122"/>
                <a:ea typeface="微软雅黑" panose="020B0503020204020204" pitchFamily="34" charset="-122"/>
              </a:rPr>
              <a:t>这一概念是</a:t>
            </a:r>
            <a:r>
              <a:rPr lang="zh-CN" altLang="en-US" sz="2600" b="1" dirty="0">
                <a:solidFill>
                  <a:srgbClr val="0000FF"/>
                </a:solidFill>
                <a:latin typeface="微软雅黑" panose="020B0503020204020204" pitchFamily="34" charset="-122"/>
                <a:ea typeface="微软雅黑" panose="020B0503020204020204" pitchFamily="34" charset="-122"/>
              </a:rPr>
              <a:t>美国社会学家</a:t>
            </a:r>
            <a:r>
              <a:rPr lang="en-US" altLang="zh-CN" sz="2600" b="1" dirty="0">
                <a:solidFill>
                  <a:srgbClr val="FF3300"/>
                </a:solidFill>
                <a:latin typeface="微软雅黑" panose="020B0503020204020204" pitchFamily="34" charset="-122"/>
                <a:ea typeface="微软雅黑" panose="020B0503020204020204" pitchFamily="34" charset="-122"/>
              </a:rPr>
              <a:t>W. G. </a:t>
            </a:r>
            <a:r>
              <a:rPr lang="zh-CN" altLang="en-US" sz="2600" b="1" dirty="0">
                <a:solidFill>
                  <a:srgbClr val="FF3300"/>
                </a:solidFill>
                <a:latin typeface="微软雅黑" panose="020B0503020204020204" pitchFamily="34" charset="-122"/>
                <a:ea typeface="微软雅黑" panose="020B0503020204020204" pitchFamily="34" charset="-122"/>
              </a:rPr>
              <a:t>萨姆纳</a:t>
            </a:r>
            <a:r>
              <a:rPr lang="zh-CN" altLang="en-US" sz="2600" b="1" dirty="0">
                <a:solidFill>
                  <a:srgbClr val="0000FF"/>
                </a:solidFill>
                <a:latin typeface="微软雅黑" panose="020B0503020204020204" pitchFamily="34" charset="-122"/>
                <a:ea typeface="微软雅黑" panose="020B0503020204020204" pitchFamily="34" charset="-122"/>
              </a:rPr>
              <a:t>在</a:t>
            </a:r>
            <a:r>
              <a:rPr lang="en-US" altLang="zh-CN" sz="2600" b="1" dirty="0">
                <a:solidFill>
                  <a:srgbClr val="3333CC"/>
                </a:solidFill>
                <a:latin typeface="微软雅黑" panose="020B0503020204020204" pitchFamily="34" charset="-122"/>
                <a:ea typeface="微软雅黑" panose="020B0503020204020204" pitchFamily="34" charset="-122"/>
              </a:rPr>
              <a:t>《</a:t>
            </a:r>
            <a:r>
              <a:rPr lang="zh-CN" altLang="en-US" sz="2600" b="1" dirty="0">
                <a:solidFill>
                  <a:srgbClr val="3333CC"/>
                </a:solidFill>
                <a:latin typeface="微软雅黑" panose="020B0503020204020204" pitchFamily="34" charset="-122"/>
                <a:ea typeface="微软雅黑" panose="020B0503020204020204" pitchFamily="34" charset="-122"/>
              </a:rPr>
              <a:t>民俗论</a:t>
            </a:r>
            <a:r>
              <a:rPr lang="en-US" altLang="zh-CN" sz="2600" b="1" dirty="0">
                <a:solidFill>
                  <a:srgbClr val="3333CC"/>
                </a:solidFill>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中提出来的，</a:t>
            </a:r>
            <a:r>
              <a:rPr lang="zh-CN" altLang="en-US" sz="2600" b="1" dirty="0">
                <a:solidFill>
                  <a:srgbClr val="0000FF"/>
                </a:solidFill>
                <a:latin typeface="微软雅黑" panose="020B0503020204020204" pitchFamily="34" charset="-122"/>
                <a:ea typeface="微软雅黑" panose="020B0503020204020204" pitchFamily="34" charset="-122"/>
              </a:rPr>
              <a:t>目的在于描述个人的群体归属感和群体意识，以及群体对个人的影响。</a:t>
            </a:r>
            <a:endParaRPr lang="zh-CN" altLang="en-US" sz="2600" b="1" dirty="0">
              <a:solidFill>
                <a:srgbClr val="0000FF"/>
              </a:solidFill>
              <a:latin typeface="微软雅黑" panose="020B0503020204020204" pitchFamily="34" charset="-122"/>
              <a:ea typeface="微软雅黑" panose="020B0503020204020204" pitchFamily="34" charset="-122"/>
            </a:endParaRPr>
          </a:p>
          <a:p>
            <a:pPr>
              <a:spcBef>
                <a:spcPts val="1200"/>
              </a:spcBef>
              <a:buFont typeface="Wingdings" panose="05000000000000000000" charset="0"/>
              <a:buChar char="p"/>
            </a:pPr>
            <a:r>
              <a:rPr lang="zh-CN" altLang="en-US" sz="2600" b="1" dirty="0">
                <a:solidFill>
                  <a:srgbClr val="3333CC"/>
                </a:solidFill>
                <a:latin typeface="微软雅黑" panose="020B0503020204020204" pitchFamily="34" charset="-122"/>
                <a:ea typeface="微软雅黑" panose="020B0503020204020204" pitchFamily="34" charset="-122"/>
              </a:rPr>
              <a:t>内群体</a:t>
            </a:r>
            <a:r>
              <a:rPr lang="zh-CN" altLang="en-US" sz="2600" b="1" dirty="0">
                <a:latin typeface="微软雅黑" panose="020B0503020204020204" pitchFamily="34" charset="-122"/>
                <a:ea typeface="微软雅黑" panose="020B0503020204020204" pitchFamily="34" charset="-122"/>
              </a:rPr>
              <a:t>与</a:t>
            </a:r>
            <a:r>
              <a:rPr lang="zh-CN" altLang="en-US" sz="2600" b="1" dirty="0">
                <a:solidFill>
                  <a:srgbClr val="3333CC"/>
                </a:solidFill>
                <a:latin typeface="微软雅黑" panose="020B0503020204020204" pitchFamily="34" charset="-122"/>
                <a:ea typeface="微软雅黑" panose="020B0503020204020204" pitchFamily="34" charset="-122"/>
              </a:rPr>
              <a:t>外群体</a:t>
            </a:r>
            <a:r>
              <a:rPr lang="zh-CN" altLang="en-US" sz="2600" b="1" dirty="0">
                <a:latin typeface="微软雅黑" panose="020B0503020204020204" pitchFamily="34" charset="-122"/>
                <a:ea typeface="微软雅黑" panose="020B0503020204020204" pitchFamily="34" charset="-122"/>
              </a:rPr>
              <a:t>的区分强化了群体成员之间的界限和联系，是一个群体存在的主要保证。</a:t>
            </a:r>
            <a:endParaRPr lang="zh-CN" altLang="en-US" sz="2600" b="1" dirty="0">
              <a:latin typeface="微软雅黑" panose="020B0503020204020204" pitchFamily="34" charset="-122"/>
              <a:ea typeface="微软雅黑" panose="020B0503020204020204" pitchFamily="34" charset="-122"/>
            </a:endParaRPr>
          </a:p>
        </p:txBody>
      </p:sp>
      <p:sp>
        <p:nvSpPr>
          <p:cNvPr id="7" name="Rectangle 2"/>
          <p:cNvSpPr>
            <a:spLocks noGrp="1" noChangeArrowheads="1"/>
          </p:cNvSpPr>
          <p:nvPr>
            <p:ph type="title"/>
          </p:nvPr>
        </p:nvSpPr>
        <p:spPr>
          <a:xfrm>
            <a:off x="323528" y="188640"/>
            <a:ext cx="8350890" cy="919163"/>
          </a:xfrm>
          <a:solidFill>
            <a:srgbClr val="FFFF00"/>
          </a:solidFill>
          <a:ln w="19050">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en-US" altLang="zh-CN"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8.2.6 </a:t>
            </a: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社会群体</a:t>
            </a:r>
            <a:endPar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796">
                                            <p:txEl>
                                              <p:pRg st="2" end="2"/>
                                            </p:txEl>
                                          </p:spTgt>
                                        </p:tgtEl>
                                        <p:attrNameLst>
                                          <p:attrName>style.visibility</p:attrName>
                                        </p:attrNameLst>
                                      </p:cBhvr>
                                      <p:to>
                                        <p:strVal val="visible"/>
                                      </p:to>
                                    </p:set>
                                    <p:animEffect transition="in" filter="wipe(left)">
                                      <p:cBhvr>
                                        <p:cTn id="7" dur="500"/>
                                        <p:tgtEl>
                                          <p:spTgt spid="33796">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796">
                                            <p:txEl>
                                              <p:pRg st="3" end="3"/>
                                            </p:txEl>
                                          </p:spTgt>
                                        </p:tgtEl>
                                        <p:attrNameLst>
                                          <p:attrName>style.visibility</p:attrName>
                                        </p:attrNameLst>
                                      </p:cBhvr>
                                      <p:to>
                                        <p:strVal val="visible"/>
                                      </p:to>
                                    </p:set>
                                    <p:animEffect transition="in" filter="wipe(left)">
                                      <p:cBhvr>
                                        <p:cTn id="11" dur="500"/>
                                        <p:tgtEl>
                                          <p:spTgt spid="33796">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3796">
                                            <p:txEl>
                                              <p:pRg st="4" end="4"/>
                                            </p:txEl>
                                          </p:spTgt>
                                        </p:tgtEl>
                                        <p:attrNameLst>
                                          <p:attrName>style.visibility</p:attrName>
                                        </p:attrNameLst>
                                      </p:cBhvr>
                                      <p:to>
                                        <p:strVal val="visible"/>
                                      </p:to>
                                    </p:set>
                                    <p:animEffect transition="in" filter="wipe(right)">
                                      <p:cBhvr>
                                        <p:cTn id="16" dur="500"/>
                                        <p:tgtEl>
                                          <p:spTgt spid="337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84A53588-6E6D-44AB-B399-AFF48272CF79}"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481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34820" name="Rectangle 3"/>
          <p:cNvSpPr>
            <a:spLocks noGrp="1"/>
          </p:cNvSpPr>
          <p:nvPr>
            <p:ph idx="1"/>
          </p:nvPr>
        </p:nvSpPr>
        <p:spPr>
          <a:xfrm>
            <a:off x="457200" y="1412875"/>
            <a:ext cx="8229600" cy="4718050"/>
          </a:xfrm>
        </p:spPr>
        <p:txBody>
          <a:bodyPr vert="horz" wrap="square" lIns="91440" tIns="45720" rIns="91440" bIns="45720" anchor="t"/>
          <a:lstStyle/>
          <a:p>
            <a:pPr>
              <a:lnSpc>
                <a:spcPct val="90000"/>
              </a:lnSpc>
              <a:spcBef>
                <a:spcPct val="35000"/>
              </a:spcBef>
              <a:buNone/>
            </a:pPr>
            <a:r>
              <a:rPr lang="zh-CN" altLang="en-US" b="1" dirty="0">
                <a:solidFill>
                  <a:srgbClr val="006600"/>
                </a:solidFill>
                <a:latin typeface="微软雅黑" panose="020B0503020204020204" pitchFamily="34" charset="-122"/>
                <a:ea typeface="微软雅黑" panose="020B0503020204020204" pitchFamily="34" charset="-122"/>
              </a:rPr>
              <a:t>（三）正式群体与非正式群体</a:t>
            </a:r>
            <a:endParaRPr lang="zh-CN" altLang="en-US" b="1" dirty="0">
              <a:solidFill>
                <a:srgbClr val="006600"/>
              </a:solidFill>
              <a:latin typeface="微软雅黑" panose="020B0503020204020204" pitchFamily="34" charset="-122"/>
              <a:ea typeface="微软雅黑" panose="020B0503020204020204" pitchFamily="34" charset="-122"/>
            </a:endParaRPr>
          </a:p>
          <a:p>
            <a:pPr>
              <a:lnSpc>
                <a:spcPct val="90000"/>
              </a:lnSpc>
              <a:spcBef>
                <a:spcPct val="35000"/>
              </a:spcBef>
            </a:pPr>
            <a:r>
              <a:rPr lang="zh-CN" altLang="en-US" sz="2600" b="1" dirty="0">
                <a:solidFill>
                  <a:srgbClr val="3333CC"/>
                </a:solidFill>
                <a:latin typeface="微软雅黑" panose="020B0503020204020204" pitchFamily="34" charset="-122"/>
                <a:ea typeface="微软雅黑" panose="020B0503020204020204" pitchFamily="34" charset="-122"/>
              </a:rPr>
              <a:t>正式群体</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也就是社会组织，是社会成员为了达到某一目的而组成的。在正式群体中群体成员之间有明确的职能分工，按照特定的规范和正式的规章制度行动。</a:t>
            </a:r>
            <a:endParaRPr lang="zh-CN" altLang="en-US" sz="2600" b="1" dirty="0">
              <a:latin typeface="微软雅黑" panose="020B0503020204020204" pitchFamily="34" charset="-122"/>
              <a:ea typeface="微软雅黑" panose="020B0503020204020204" pitchFamily="34" charset="-122"/>
            </a:endParaRPr>
          </a:p>
          <a:p>
            <a:pPr>
              <a:lnSpc>
                <a:spcPct val="90000"/>
              </a:lnSpc>
              <a:spcBef>
                <a:spcPct val="35000"/>
              </a:spcBef>
            </a:pPr>
            <a:r>
              <a:rPr lang="zh-CN" altLang="en-US" sz="2600" b="1" dirty="0">
                <a:solidFill>
                  <a:srgbClr val="3333CC"/>
                </a:solidFill>
                <a:latin typeface="微软雅黑" panose="020B0503020204020204" pitchFamily="34" charset="-122"/>
                <a:ea typeface="微软雅黑" panose="020B0503020204020204" pitchFamily="34" charset="-122"/>
              </a:rPr>
              <a:t>非正式群体</a:t>
            </a:r>
            <a:r>
              <a:rPr lang="en-US" altLang="zh-CN" sz="2600" b="1" dirty="0">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往往是自发形成的，群体成员之间的分工也不严格，虽然有群体规范（如家规），但是往往并没有明文规定。</a:t>
            </a:r>
            <a:endParaRPr lang="zh-CN" altLang="en-US" sz="2600" b="1" dirty="0">
              <a:latin typeface="微软雅黑" panose="020B0503020204020204" pitchFamily="34" charset="-122"/>
              <a:ea typeface="微软雅黑" panose="020B0503020204020204" pitchFamily="34" charset="-122"/>
            </a:endParaRPr>
          </a:p>
          <a:p>
            <a:pPr>
              <a:lnSpc>
                <a:spcPct val="90000"/>
              </a:lnSpc>
              <a:spcBef>
                <a:spcPct val="35000"/>
              </a:spcBef>
            </a:pPr>
            <a:r>
              <a:rPr lang="zh-CN" altLang="en-US" sz="2600" b="1" dirty="0">
                <a:solidFill>
                  <a:srgbClr val="3333CC"/>
                </a:solidFill>
                <a:latin typeface="微软雅黑" panose="020B0503020204020204" pitchFamily="34" charset="-122"/>
                <a:ea typeface="微软雅黑" panose="020B0503020204020204" pitchFamily="34" charset="-122"/>
              </a:rPr>
              <a:t>非正式群体</a:t>
            </a:r>
            <a:r>
              <a:rPr lang="zh-CN" altLang="en-US" sz="2600" b="1" dirty="0">
                <a:latin typeface="微软雅黑" panose="020B0503020204020204" pitchFamily="34" charset="-122"/>
                <a:ea typeface="微软雅黑" panose="020B0503020204020204" pitchFamily="34" charset="-122"/>
              </a:rPr>
              <a:t>最早是</a:t>
            </a:r>
            <a:r>
              <a:rPr lang="en-US" altLang="zh-CN" sz="2600" b="1" dirty="0">
                <a:solidFill>
                  <a:srgbClr val="FF3300"/>
                </a:solidFill>
                <a:latin typeface="微软雅黑" panose="020B0503020204020204" pitchFamily="34" charset="-122"/>
                <a:ea typeface="微软雅黑" panose="020B0503020204020204" pitchFamily="34" charset="-122"/>
              </a:rPr>
              <a:t>G. E. </a:t>
            </a:r>
            <a:r>
              <a:rPr lang="zh-CN" altLang="en-US" sz="2600" b="1" dirty="0">
                <a:solidFill>
                  <a:srgbClr val="FF3300"/>
                </a:solidFill>
                <a:latin typeface="微软雅黑" panose="020B0503020204020204" pitchFamily="34" charset="-122"/>
                <a:ea typeface="微软雅黑" panose="020B0503020204020204" pitchFamily="34" charset="-122"/>
              </a:rPr>
              <a:t>梅约</a:t>
            </a:r>
            <a:r>
              <a:rPr lang="zh-CN" altLang="en-US" sz="2600" b="1" dirty="0">
                <a:latin typeface="微软雅黑" panose="020B0503020204020204" pitchFamily="34" charset="-122"/>
                <a:ea typeface="微软雅黑" panose="020B0503020204020204" pitchFamily="34" charset="-122"/>
              </a:rPr>
              <a:t>在霍桑实验中发现的。即在</a:t>
            </a:r>
            <a:r>
              <a:rPr lang="zh-CN" altLang="en-US" sz="2600" b="1" dirty="0">
                <a:solidFill>
                  <a:srgbClr val="3333CC"/>
                </a:solidFill>
                <a:latin typeface="微软雅黑" panose="020B0503020204020204" pitchFamily="34" charset="-122"/>
                <a:ea typeface="微软雅黑" panose="020B0503020204020204" pitchFamily="34" charset="-122"/>
              </a:rPr>
              <a:t>正式群体</a:t>
            </a:r>
            <a:r>
              <a:rPr lang="zh-CN" altLang="en-US" sz="2600" b="1" dirty="0">
                <a:latin typeface="微软雅黑" panose="020B0503020204020204" pitchFamily="34" charset="-122"/>
                <a:ea typeface="微软雅黑" panose="020B0503020204020204" pitchFamily="34" charset="-122"/>
              </a:rPr>
              <a:t>中存在着</a:t>
            </a:r>
            <a:r>
              <a:rPr lang="zh-CN" altLang="en-US" sz="2600" b="1" dirty="0">
                <a:solidFill>
                  <a:srgbClr val="3333CC"/>
                </a:solidFill>
                <a:latin typeface="微软雅黑" panose="020B0503020204020204" pitchFamily="34" charset="-122"/>
                <a:ea typeface="微软雅黑" panose="020B0503020204020204" pitchFamily="34" charset="-122"/>
              </a:rPr>
              <a:t>非正式群体</a:t>
            </a:r>
            <a:r>
              <a:rPr lang="zh-CN" altLang="en-US" sz="2600" b="1" dirty="0">
                <a:latin typeface="微软雅黑" panose="020B0503020204020204" pitchFamily="34" charset="-122"/>
                <a:ea typeface="微软雅黑" panose="020B0503020204020204" pitchFamily="34" charset="-122"/>
              </a:rPr>
              <a:t>，以及</a:t>
            </a:r>
            <a:r>
              <a:rPr lang="zh-CN" altLang="en-US" sz="2600" b="1" dirty="0">
                <a:solidFill>
                  <a:srgbClr val="3333CC"/>
                </a:solidFill>
                <a:latin typeface="微软雅黑" panose="020B0503020204020204" pitchFamily="34" charset="-122"/>
                <a:ea typeface="微软雅黑" panose="020B0503020204020204" pitchFamily="34" charset="-122"/>
              </a:rPr>
              <a:t>非正式群体对正式群体</a:t>
            </a:r>
            <a:r>
              <a:rPr lang="zh-CN" altLang="en-US" sz="2600" b="1" dirty="0">
                <a:latin typeface="微软雅黑" panose="020B0503020204020204" pitchFamily="34" charset="-122"/>
                <a:ea typeface="微软雅黑" panose="020B0503020204020204" pitchFamily="34" charset="-122"/>
              </a:rPr>
              <a:t>的运作有影响</a:t>
            </a:r>
            <a:r>
              <a:rPr lang="zh-CN" altLang="en-US" sz="2600" b="1" dirty="0">
                <a:solidFill>
                  <a:srgbClr val="3333CC"/>
                </a:solidFill>
                <a:latin typeface="微软雅黑" panose="020B0503020204020204" pitchFamily="34" charset="-122"/>
                <a:ea typeface="微软雅黑" panose="020B0503020204020204" pitchFamily="34" charset="-122"/>
              </a:rPr>
              <a:t>。</a:t>
            </a:r>
            <a:endParaRPr lang="zh-CN" altLang="en-US" sz="2600" b="1" dirty="0">
              <a:solidFill>
                <a:srgbClr val="3333CC"/>
              </a:solidFill>
              <a:latin typeface="微软雅黑" panose="020B0503020204020204" pitchFamily="34" charset="-122"/>
              <a:ea typeface="微软雅黑" panose="020B0503020204020204" pitchFamily="34" charset="-122"/>
            </a:endParaRPr>
          </a:p>
        </p:txBody>
      </p:sp>
      <p:sp>
        <p:nvSpPr>
          <p:cNvPr id="7" name="Rectangle 2"/>
          <p:cNvSpPr>
            <a:spLocks noGrp="1" noChangeArrowheads="1"/>
          </p:cNvSpPr>
          <p:nvPr>
            <p:ph type="title"/>
          </p:nvPr>
        </p:nvSpPr>
        <p:spPr>
          <a:xfrm>
            <a:off x="323528" y="188640"/>
            <a:ext cx="8350890" cy="919163"/>
          </a:xfrm>
          <a:solidFill>
            <a:srgbClr val="FFFF00"/>
          </a:solidFill>
          <a:ln w="19050">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en-US" altLang="zh-CN"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8.2.6 </a:t>
            </a: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社会群体</a:t>
            </a:r>
            <a:endPar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820">
                                            <p:txEl>
                                              <p:pRg st="2" end="2"/>
                                            </p:txEl>
                                          </p:spTgt>
                                        </p:tgtEl>
                                        <p:attrNameLst>
                                          <p:attrName>style.visibility</p:attrName>
                                        </p:attrNameLst>
                                      </p:cBhvr>
                                      <p:to>
                                        <p:strVal val="visible"/>
                                      </p:to>
                                    </p:set>
                                    <p:animEffect transition="in" filter="blinds(horizontal)">
                                      <p:cBhvr>
                                        <p:cTn id="7" dur="500"/>
                                        <p:tgtEl>
                                          <p:spTgt spid="3482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820">
                                            <p:txEl>
                                              <p:pRg st="3" end="3"/>
                                            </p:txEl>
                                          </p:spTgt>
                                        </p:tgtEl>
                                        <p:attrNameLst>
                                          <p:attrName>style.visibility</p:attrName>
                                        </p:attrNameLst>
                                      </p:cBhvr>
                                      <p:to>
                                        <p:strVal val="visible"/>
                                      </p:to>
                                    </p:set>
                                    <p:animEffect transition="in" filter="blinds(horizontal)">
                                      <p:cBhvr>
                                        <p:cTn id="12" dur="500"/>
                                        <p:tgtEl>
                                          <p:spTgt spid="348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AC467E4F-10D0-4589-B632-1293F4C5824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584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35844" name="Rectangle 3"/>
          <p:cNvSpPr>
            <a:spLocks noGrp="1"/>
          </p:cNvSpPr>
          <p:nvPr>
            <p:ph idx="1"/>
          </p:nvPr>
        </p:nvSpPr>
        <p:spPr>
          <a:xfrm>
            <a:off x="395605" y="1484784"/>
            <a:ext cx="8291195" cy="4608195"/>
          </a:xfrm>
        </p:spPr>
        <p:txBody>
          <a:bodyPr vert="horz" wrap="square" lIns="91440" tIns="45720" rIns="91440" bIns="45720" anchor="t"/>
          <a:lstStyle/>
          <a:p>
            <a:pPr>
              <a:spcBef>
                <a:spcPts val="1000"/>
              </a:spcBef>
            </a:pPr>
            <a:r>
              <a:rPr lang="zh-CN" altLang="en-US" sz="2600" b="1" dirty="0">
                <a:solidFill>
                  <a:srgbClr val="C00000"/>
                </a:solidFill>
                <a:latin typeface="微软雅黑" panose="020B0503020204020204" pitchFamily="34" charset="-122"/>
                <a:ea typeface="微软雅黑" panose="020B0503020204020204" pitchFamily="34" charset="-122"/>
              </a:rPr>
              <a:t>社会组织</a:t>
            </a:r>
            <a:r>
              <a:rPr lang="en-US" altLang="zh-CN" sz="2600" b="1" dirty="0">
                <a:solidFill>
                  <a:srgbClr val="C00000"/>
                </a:solidFill>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指为了达到一定的社会目标，执行一定的社会功能而有意识地组织起来，以一个相对独立单位存在的社会群体。</a:t>
            </a:r>
            <a:endParaRPr lang="zh-CN" altLang="en-US" sz="2600" b="1" dirty="0">
              <a:latin typeface="微软雅黑" panose="020B0503020204020204" pitchFamily="34" charset="-122"/>
              <a:ea typeface="微软雅黑" panose="020B0503020204020204" pitchFamily="34" charset="-122"/>
            </a:endParaRPr>
          </a:p>
          <a:p>
            <a:pPr>
              <a:spcBef>
                <a:spcPts val="1000"/>
              </a:spcBef>
            </a:pPr>
            <a:r>
              <a:rPr lang="zh-CN" altLang="en-US" sz="2600" b="1" dirty="0">
                <a:solidFill>
                  <a:srgbClr val="FF3300"/>
                </a:solidFill>
                <a:latin typeface="微软雅黑" panose="020B0503020204020204" pitchFamily="34" charset="-122"/>
                <a:ea typeface="微软雅黑" panose="020B0503020204020204" pitchFamily="34" charset="-122"/>
              </a:rPr>
              <a:t>涂尔干：</a:t>
            </a:r>
            <a:r>
              <a:rPr lang="zh-CN" altLang="en-US" sz="2400" b="1" dirty="0">
                <a:solidFill>
                  <a:srgbClr val="3333CC"/>
                </a:solidFill>
                <a:latin typeface="微软雅黑" panose="020B0503020204020204" pitchFamily="34" charset="-122"/>
                <a:ea typeface="微软雅黑" panose="020B0503020204020204" pitchFamily="34" charset="-122"/>
              </a:rPr>
              <a:t>社会组织</a:t>
            </a:r>
            <a:r>
              <a:rPr lang="zh-CN" altLang="en-US" sz="2400" b="1" dirty="0">
                <a:latin typeface="微软雅黑" panose="020B0503020204020204" pitchFamily="34" charset="-122"/>
                <a:ea typeface="微软雅黑" panose="020B0503020204020204" pitchFamily="34" charset="-122"/>
              </a:rPr>
              <a:t>是“普遍的社会同意”，是通过道德或价值观的一致而达到的一种社会整合和个人调整。</a:t>
            </a:r>
            <a:endParaRPr lang="zh-CN" altLang="en-US" sz="2400" b="1" dirty="0">
              <a:latin typeface="微软雅黑" panose="020B0503020204020204" pitchFamily="34" charset="-122"/>
              <a:ea typeface="微软雅黑" panose="020B0503020204020204" pitchFamily="34" charset="-122"/>
            </a:endParaRPr>
          </a:p>
          <a:p>
            <a:pPr>
              <a:spcBef>
                <a:spcPts val="1000"/>
              </a:spcBef>
            </a:pPr>
            <a:r>
              <a:rPr lang="zh-CN" altLang="en-US" sz="2600" b="1" dirty="0">
                <a:solidFill>
                  <a:srgbClr val="FF3300"/>
                </a:solidFill>
                <a:latin typeface="微软雅黑" panose="020B0503020204020204" pitchFamily="34" charset="-122"/>
                <a:ea typeface="微软雅黑" panose="020B0503020204020204" pitchFamily="34" charset="-122"/>
              </a:rPr>
              <a:t>库利：</a:t>
            </a:r>
            <a:r>
              <a:rPr lang="zh-CN" altLang="en-US" sz="2400" b="1" dirty="0">
                <a:solidFill>
                  <a:srgbClr val="3333CC"/>
                </a:solidFill>
                <a:latin typeface="微软雅黑" panose="020B0503020204020204" pitchFamily="34" charset="-122"/>
                <a:ea typeface="微软雅黑" panose="020B0503020204020204" pitchFamily="34" charset="-122"/>
              </a:rPr>
              <a:t>社会组织</a:t>
            </a:r>
            <a:r>
              <a:rPr lang="zh-CN" altLang="en-US" sz="2400" b="1" dirty="0">
                <a:latin typeface="微软雅黑" panose="020B0503020204020204" pitchFamily="34" charset="-122"/>
                <a:ea typeface="微软雅黑" panose="020B0503020204020204" pitchFamily="34" charset="-122"/>
              </a:rPr>
              <a:t>是“精神生活或社会生活的分化的统一”</a:t>
            </a:r>
            <a:endParaRPr lang="zh-CN" altLang="en-US" sz="2400" b="1" dirty="0">
              <a:latin typeface="微软雅黑" panose="020B0503020204020204" pitchFamily="34" charset="-122"/>
              <a:ea typeface="微软雅黑" panose="020B0503020204020204" pitchFamily="34" charset="-122"/>
            </a:endParaRPr>
          </a:p>
          <a:p>
            <a:pPr>
              <a:spcBef>
                <a:spcPts val="1000"/>
              </a:spcBef>
            </a:pPr>
            <a:r>
              <a:rPr lang="zh-CN" altLang="en-US" sz="2600" b="1" dirty="0">
                <a:solidFill>
                  <a:srgbClr val="FF3300"/>
                </a:solidFill>
                <a:latin typeface="微软雅黑" panose="020B0503020204020204" pitchFamily="34" charset="-122"/>
                <a:ea typeface="微软雅黑" panose="020B0503020204020204" pitchFamily="34" charset="-122"/>
              </a:rPr>
              <a:t>韦伯：</a:t>
            </a:r>
            <a:r>
              <a:rPr lang="zh-CN" altLang="en-US" sz="2400" b="1" dirty="0">
                <a:solidFill>
                  <a:srgbClr val="3333CC"/>
                </a:solidFill>
                <a:latin typeface="微软雅黑" panose="020B0503020204020204" pitchFamily="34" charset="-122"/>
                <a:ea typeface="微软雅黑" panose="020B0503020204020204" pitchFamily="34" charset="-122"/>
              </a:rPr>
              <a:t>社会组织</a:t>
            </a:r>
            <a:r>
              <a:rPr lang="zh-CN" altLang="en-US" sz="2400" b="1" dirty="0">
                <a:latin typeface="微软雅黑" panose="020B0503020204020204" pitchFamily="34" charset="-122"/>
                <a:ea typeface="微软雅黑" panose="020B0503020204020204" pitchFamily="34" charset="-122"/>
              </a:rPr>
              <a:t>是法人团体，是一个用规章制度限制外人进入的封闭的团体。</a:t>
            </a:r>
            <a:endParaRPr lang="zh-CN" altLang="en-US" sz="2400" b="1" dirty="0">
              <a:latin typeface="微软雅黑" panose="020B0503020204020204" pitchFamily="34" charset="-122"/>
              <a:ea typeface="微软雅黑" panose="020B0503020204020204" pitchFamily="34" charset="-122"/>
            </a:endParaRPr>
          </a:p>
          <a:p>
            <a:pPr>
              <a:spcBef>
                <a:spcPts val="1000"/>
              </a:spcBef>
            </a:pPr>
            <a:r>
              <a:rPr lang="zh-CN" altLang="en-US" sz="2600" b="1" dirty="0">
                <a:solidFill>
                  <a:srgbClr val="FF3300"/>
                </a:solidFill>
                <a:latin typeface="微软雅黑" panose="020B0503020204020204" pitchFamily="34" charset="-122"/>
                <a:ea typeface="微软雅黑" panose="020B0503020204020204" pitchFamily="34" charset="-122"/>
              </a:rPr>
              <a:t>凯普劳：</a:t>
            </a:r>
            <a:r>
              <a:rPr lang="zh-CN" altLang="en-US" sz="2400" b="1" dirty="0">
                <a:latin typeface="微软雅黑" panose="020B0503020204020204" pitchFamily="34" charset="-122"/>
                <a:ea typeface="微软雅黑" panose="020B0503020204020204" pitchFamily="34" charset="-122"/>
              </a:rPr>
              <a:t>一个组织就是一种社会体系，它是一个有成员资格认同和严格活动计划的单位。</a:t>
            </a:r>
            <a:endParaRPr lang="zh-CN" altLang="en-US" sz="2600" b="1" dirty="0">
              <a:latin typeface="微软雅黑" panose="020B0503020204020204" pitchFamily="34" charset="-122"/>
              <a:ea typeface="微软雅黑" panose="020B0503020204020204" pitchFamily="34" charset="-122"/>
            </a:endParaRPr>
          </a:p>
        </p:txBody>
      </p:sp>
      <p:sp>
        <p:nvSpPr>
          <p:cNvPr id="204804" name="Rectangle 4"/>
          <p:cNvSpPr>
            <a:spLocks noGrp="1" noChangeArrowheads="1"/>
          </p:cNvSpPr>
          <p:nvPr>
            <p:ph type="title"/>
          </p:nvPr>
        </p:nvSpPr>
        <p:spPr>
          <a:xfrm>
            <a:off x="395536" y="260648"/>
            <a:ext cx="8229600" cy="990600"/>
          </a:xfrm>
          <a:solidFill>
            <a:srgbClr val="FFFF00"/>
          </a:solidFill>
          <a:ln w="19050">
            <a:noFill/>
          </a:ln>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8.2.7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社会组织</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844">
                                            <p:txEl>
                                              <p:pRg st="1" end="1"/>
                                            </p:txEl>
                                          </p:spTgt>
                                        </p:tgtEl>
                                        <p:attrNameLst>
                                          <p:attrName>style.visibility</p:attrName>
                                        </p:attrNameLst>
                                      </p:cBhvr>
                                      <p:to>
                                        <p:strVal val="visible"/>
                                      </p:to>
                                    </p:set>
                                    <p:animEffect transition="in" filter="wipe(right)">
                                      <p:cBhvr>
                                        <p:cTn id="7" dur="500"/>
                                        <p:tgtEl>
                                          <p:spTgt spid="3584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844">
                                            <p:txEl>
                                              <p:pRg st="2" end="2"/>
                                            </p:txEl>
                                          </p:spTgt>
                                        </p:tgtEl>
                                        <p:attrNameLst>
                                          <p:attrName>style.visibility</p:attrName>
                                        </p:attrNameLst>
                                      </p:cBhvr>
                                      <p:to>
                                        <p:strVal val="visible"/>
                                      </p:to>
                                    </p:set>
                                    <p:animEffect transition="in" filter="wipe(left)">
                                      <p:cBhvr>
                                        <p:cTn id="12" dur="500"/>
                                        <p:tgtEl>
                                          <p:spTgt spid="35844">
                                            <p:txEl>
                                              <p:pRg st="2" end="2"/>
                                            </p:txEl>
                                          </p:spTgt>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5844">
                                            <p:txEl>
                                              <p:pRg st="3" end="3"/>
                                            </p:txEl>
                                          </p:spTgt>
                                        </p:tgtEl>
                                        <p:attrNameLst>
                                          <p:attrName>style.visibility</p:attrName>
                                        </p:attrNameLst>
                                      </p:cBhvr>
                                      <p:to>
                                        <p:strVal val="visible"/>
                                      </p:to>
                                    </p:set>
                                    <p:animEffect transition="in" filter="wipe(right)">
                                      <p:cBhvr>
                                        <p:cTn id="16" dur="500"/>
                                        <p:tgtEl>
                                          <p:spTgt spid="3584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5844">
                                            <p:txEl>
                                              <p:pRg st="4" end="4"/>
                                            </p:txEl>
                                          </p:spTgt>
                                        </p:tgtEl>
                                        <p:attrNameLst>
                                          <p:attrName>style.visibility</p:attrName>
                                        </p:attrNameLst>
                                      </p:cBhvr>
                                      <p:to>
                                        <p:strVal val="visible"/>
                                      </p:to>
                                    </p:set>
                                    <p:animEffect transition="in" filter="wipe(down)">
                                      <p:cBhvr>
                                        <p:cTn id="21" dur="500"/>
                                        <p:tgtEl>
                                          <p:spTgt spid="358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5351113-A655-4D2D-9C0D-EE367ED190F7}"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686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36868" name="Rectangle 3"/>
          <p:cNvSpPr>
            <a:spLocks noGrp="1"/>
          </p:cNvSpPr>
          <p:nvPr>
            <p:ph idx="1"/>
          </p:nvPr>
        </p:nvSpPr>
        <p:spPr>
          <a:xfrm>
            <a:off x="457200" y="1341562"/>
            <a:ext cx="8167936" cy="4823742"/>
          </a:xfrm>
        </p:spPr>
        <p:txBody>
          <a:bodyPr vert="horz" wrap="square" lIns="91440" tIns="45720" rIns="91440" bIns="45720" anchor="t"/>
          <a:lstStyle/>
          <a:p>
            <a:pPr>
              <a:spcBef>
                <a:spcPct val="35000"/>
              </a:spcBef>
            </a:pPr>
            <a:r>
              <a:rPr lang="zh-CN" altLang="en-US" sz="2800" b="1" dirty="0">
                <a:solidFill>
                  <a:srgbClr val="006600"/>
                </a:solidFill>
                <a:latin typeface="微软雅黑" panose="020B0503020204020204" pitchFamily="34" charset="-122"/>
                <a:ea typeface="微软雅黑" panose="020B0503020204020204" pitchFamily="34" charset="-122"/>
              </a:rPr>
              <a:t>按组织类型划分：</a:t>
            </a:r>
            <a:endParaRPr lang="zh-CN" altLang="en-US" sz="2800" b="1" dirty="0">
              <a:solidFill>
                <a:srgbClr val="006600"/>
              </a:solidFill>
              <a:latin typeface="微软雅黑" panose="020B0503020204020204" pitchFamily="34" charset="-122"/>
              <a:ea typeface="微软雅黑" panose="020B0503020204020204" pitchFamily="34" charset="-122"/>
            </a:endParaRPr>
          </a:p>
          <a:p>
            <a:pPr>
              <a:spcBef>
                <a:spcPct val="35000"/>
              </a:spcBef>
            </a:pPr>
            <a:r>
              <a:rPr lang="zh-CN" altLang="en-US" sz="2400" b="1" dirty="0">
                <a:latin typeface="微软雅黑" panose="020B0503020204020204" pitchFamily="34" charset="-122"/>
                <a:ea typeface="微软雅黑" panose="020B0503020204020204" pitchFamily="34" charset="-122"/>
              </a:rPr>
              <a:t>根据规范是否严格：</a:t>
            </a:r>
            <a:r>
              <a:rPr lang="zh-CN" altLang="en-US" sz="2400" b="1" dirty="0">
                <a:solidFill>
                  <a:srgbClr val="3333CC"/>
                </a:solidFill>
                <a:latin typeface="微软雅黑" panose="020B0503020204020204" pitchFamily="34" charset="-122"/>
                <a:ea typeface="微软雅黑" panose="020B0503020204020204" pitchFamily="34" charset="-122"/>
              </a:rPr>
              <a:t>正式组织、非正式组织</a:t>
            </a:r>
            <a:endParaRPr lang="zh-CN" altLang="en-US" sz="2400" b="1" dirty="0">
              <a:solidFill>
                <a:srgbClr val="3333CC"/>
              </a:solidFill>
              <a:latin typeface="微软雅黑" panose="020B0503020204020204" pitchFamily="34" charset="-122"/>
              <a:ea typeface="微软雅黑" panose="020B0503020204020204" pitchFamily="34" charset="-122"/>
            </a:endParaRPr>
          </a:p>
          <a:p>
            <a:pPr>
              <a:spcBef>
                <a:spcPct val="35000"/>
              </a:spcBef>
            </a:pPr>
            <a:r>
              <a:rPr lang="zh-CN" altLang="en-US" sz="2400" b="1" dirty="0">
                <a:latin typeface="微软雅黑" panose="020B0503020204020204" pitchFamily="34" charset="-122"/>
                <a:ea typeface="微软雅黑" panose="020B0503020204020204" pitchFamily="34" charset="-122"/>
              </a:rPr>
              <a:t>根据社会功能：</a:t>
            </a:r>
            <a:r>
              <a:rPr lang="zh-CN" altLang="en-US" sz="2400" b="1" dirty="0">
                <a:solidFill>
                  <a:srgbClr val="3333CC"/>
                </a:solidFill>
                <a:latin typeface="微软雅黑" panose="020B0503020204020204" pitchFamily="34" charset="-122"/>
                <a:ea typeface="微软雅黑" panose="020B0503020204020204" pitchFamily="34" charset="-122"/>
              </a:rPr>
              <a:t>政治组织（政府机构、</a:t>
            </a:r>
            <a:r>
              <a:rPr lang="zh-CN" altLang="en-US" sz="2400" b="1" dirty="0" smtClean="0">
                <a:solidFill>
                  <a:srgbClr val="3333CC"/>
                </a:solidFill>
                <a:latin typeface="微软雅黑" panose="020B0503020204020204" pitchFamily="34" charset="-122"/>
                <a:ea typeface="微软雅黑" panose="020B0503020204020204" pitchFamily="34" charset="-122"/>
              </a:rPr>
              <a:t>党派、社团等）</a:t>
            </a:r>
            <a:r>
              <a:rPr lang="zh-CN" altLang="en-US" sz="2400" b="1" dirty="0">
                <a:solidFill>
                  <a:srgbClr val="3333CC"/>
                </a:solidFill>
                <a:latin typeface="微软雅黑" panose="020B0503020204020204" pitchFamily="34" charset="-122"/>
                <a:ea typeface="微软雅黑" panose="020B0503020204020204" pitchFamily="34" charset="-122"/>
              </a:rPr>
              <a:t>、经济组织（公司、</a:t>
            </a:r>
            <a:r>
              <a:rPr lang="zh-CN" altLang="en-US" sz="2400" b="1" dirty="0" smtClean="0">
                <a:solidFill>
                  <a:srgbClr val="3333CC"/>
                </a:solidFill>
                <a:latin typeface="微软雅黑" panose="020B0503020204020204" pitchFamily="34" charset="-122"/>
                <a:ea typeface="微软雅黑" panose="020B0503020204020204" pitchFamily="34" charset="-122"/>
              </a:rPr>
              <a:t>企业等）</a:t>
            </a:r>
            <a:r>
              <a:rPr lang="zh-CN" altLang="en-US" sz="2400" b="1" dirty="0">
                <a:solidFill>
                  <a:srgbClr val="3333CC"/>
                </a:solidFill>
                <a:latin typeface="微软雅黑" panose="020B0503020204020204" pitchFamily="34" charset="-122"/>
                <a:ea typeface="微软雅黑" panose="020B0503020204020204" pitchFamily="34" charset="-122"/>
              </a:rPr>
              <a:t>、司法监督组织（法院、检察院、</a:t>
            </a:r>
            <a:r>
              <a:rPr lang="zh-CN" altLang="en-US" sz="2400" b="1" dirty="0" smtClean="0">
                <a:solidFill>
                  <a:srgbClr val="3333CC"/>
                </a:solidFill>
                <a:latin typeface="微软雅黑" panose="020B0503020204020204" pitchFamily="34" charset="-122"/>
                <a:ea typeface="微软雅黑" panose="020B0503020204020204" pitchFamily="34" charset="-122"/>
              </a:rPr>
              <a:t>公安局等）</a:t>
            </a:r>
            <a:r>
              <a:rPr lang="zh-CN" altLang="en-US" sz="2400" b="1" dirty="0">
                <a:solidFill>
                  <a:srgbClr val="3333CC"/>
                </a:solidFill>
                <a:latin typeface="微软雅黑" panose="020B0503020204020204" pitchFamily="34" charset="-122"/>
                <a:ea typeface="微软雅黑" panose="020B0503020204020204" pitchFamily="34" charset="-122"/>
              </a:rPr>
              <a:t>、文化维系组织（学校、文化团体等）</a:t>
            </a:r>
            <a:endParaRPr lang="zh-CN" altLang="en-US" sz="2400" b="1" dirty="0">
              <a:solidFill>
                <a:srgbClr val="3333CC"/>
              </a:solidFill>
              <a:latin typeface="微软雅黑" panose="020B0503020204020204" pitchFamily="34" charset="-122"/>
              <a:ea typeface="微软雅黑" panose="020B0503020204020204" pitchFamily="34" charset="-122"/>
            </a:endParaRPr>
          </a:p>
          <a:p>
            <a:pPr>
              <a:spcBef>
                <a:spcPct val="35000"/>
              </a:spcBef>
            </a:pPr>
            <a:r>
              <a:rPr lang="zh-CN" altLang="en-US" sz="2400" b="1" dirty="0">
                <a:latin typeface="微软雅黑" panose="020B0503020204020204" pitchFamily="34" charset="-122"/>
                <a:ea typeface="微软雅黑" panose="020B0503020204020204" pitchFamily="34" charset="-122"/>
              </a:rPr>
              <a:t>根据对成员的控制方式：</a:t>
            </a:r>
            <a:r>
              <a:rPr lang="zh-CN" altLang="en-US" sz="2400" b="1" dirty="0">
                <a:solidFill>
                  <a:srgbClr val="3333CC"/>
                </a:solidFill>
                <a:latin typeface="微软雅黑" panose="020B0503020204020204" pitchFamily="34" charset="-122"/>
                <a:ea typeface="微软雅黑" panose="020B0503020204020204" pitchFamily="34" charset="-122"/>
              </a:rPr>
              <a:t>强制性组织</a:t>
            </a:r>
            <a:r>
              <a:rPr lang="zh-CN" altLang="en-US" sz="2400" b="1" dirty="0" smtClean="0">
                <a:solidFill>
                  <a:srgbClr val="3333CC"/>
                </a:solidFill>
                <a:latin typeface="微软雅黑" panose="020B0503020204020204" pitchFamily="34" charset="-122"/>
                <a:ea typeface="微软雅黑" panose="020B0503020204020204" pitchFamily="34" charset="-122"/>
              </a:rPr>
              <a:t>（军队、监狱</a:t>
            </a:r>
            <a:r>
              <a:rPr lang="zh-CN" altLang="en-US" sz="2400" b="1" dirty="0">
                <a:solidFill>
                  <a:srgbClr val="3333CC"/>
                </a:solidFill>
                <a:latin typeface="微软雅黑" panose="020B0503020204020204" pitchFamily="34" charset="-122"/>
                <a:ea typeface="微软雅黑" panose="020B0503020204020204" pitchFamily="34" charset="-122"/>
              </a:rPr>
              <a:t>、</a:t>
            </a:r>
            <a:r>
              <a:rPr lang="zh-CN" altLang="en-US" sz="2400" b="1" dirty="0" smtClean="0">
                <a:solidFill>
                  <a:srgbClr val="3333CC"/>
                </a:solidFill>
                <a:latin typeface="微软雅黑" panose="020B0503020204020204" pitchFamily="34" charset="-122"/>
                <a:ea typeface="微软雅黑" panose="020B0503020204020204" pitchFamily="34" charset="-122"/>
              </a:rPr>
              <a:t>精神病院等）</a:t>
            </a:r>
            <a:r>
              <a:rPr lang="zh-CN" altLang="en-US" sz="2400" b="1" dirty="0">
                <a:solidFill>
                  <a:srgbClr val="3333CC"/>
                </a:solidFill>
                <a:latin typeface="微软雅黑" panose="020B0503020204020204" pitchFamily="34" charset="-122"/>
                <a:ea typeface="微软雅黑" panose="020B0503020204020204" pitchFamily="34" charset="-122"/>
              </a:rPr>
              <a:t>、功利性组织（工业组织、商业组织等）、规范性组织（</a:t>
            </a:r>
            <a:r>
              <a:rPr lang="zh-CN" altLang="en-US" sz="2400" b="1" dirty="0" smtClean="0">
                <a:solidFill>
                  <a:srgbClr val="3333CC"/>
                </a:solidFill>
                <a:latin typeface="微软雅黑" panose="020B0503020204020204" pitchFamily="34" charset="-122"/>
                <a:ea typeface="微软雅黑" panose="020B0503020204020204" pitchFamily="34" charset="-122"/>
              </a:rPr>
              <a:t>如学校、</a:t>
            </a:r>
            <a:r>
              <a:rPr lang="zh-CN" altLang="en-US" sz="2400" b="1" dirty="0">
                <a:solidFill>
                  <a:srgbClr val="3333CC"/>
                </a:solidFill>
                <a:latin typeface="微软雅黑" panose="020B0503020204020204" pitchFamily="34" charset="-122"/>
                <a:ea typeface="微软雅黑" panose="020B0503020204020204" pitchFamily="34" charset="-122"/>
              </a:rPr>
              <a:t>教会等</a:t>
            </a:r>
            <a:r>
              <a:rPr lang="zh-CN" altLang="en-US" sz="2400" b="1" dirty="0" smtClean="0">
                <a:solidFill>
                  <a:srgbClr val="3333CC"/>
                </a:solidFill>
                <a:latin typeface="微软雅黑" panose="020B0503020204020204" pitchFamily="34" charset="-122"/>
                <a:ea typeface="微软雅黑" panose="020B0503020204020204" pitchFamily="34" charset="-122"/>
              </a:rPr>
              <a:t>）、学术型组织（学会、协会）</a:t>
            </a:r>
            <a:endParaRPr lang="zh-CN" altLang="en-US" sz="2400" b="1" dirty="0">
              <a:solidFill>
                <a:srgbClr val="3333CC"/>
              </a:solidFill>
              <a:latin typeface="微软雅黑" panose="020B0503020204020204" pitchFamily="34" charset="-122"/>
              <a:ea typeface="微软雅黑" panose="020B0503020204020204" pitchFamily="34" charset="-122"/>
            </a:endParaRPr>
          </a:p>
          <a:p>
            <a:pPr>
              <a:spcBef>
                <a:spcPct val="35000"/>
              </a:spcBef>
            </a:pPr>
            <a:r>
              <a:rPr lang="zh-CN" altLang="en-US" sz="2400" b="1" dirty="0">
                <a:latin typeface="微软雅黑" panose="020B0503020204020204" pitchFamily="34" charset="-122"/>
                <a:ea typeface="微软雅黑" panose="020B0503020204020204" pitchFamily="34" charset="-122"/>
              </a:rPr>
              <a:t>根据组织目标与收益者的关系：</a:t>
            </a:r>
            <a:r>
              <a:rPr lang="zh-CN" altLang="en-US" sz="2400" b="1" dirty="0">
                <a:solidFill>
                  <a:srgbClr val="3333CC"/>
                </a:solidFill>
                <a:latin typeface="微软雅黑" panose="020B0503020204020204" pitchFamily="34" charset="-122"/>
                <a:ea typeface="微软雅黑" panose="020B0503020204020204" pitchFamily="34" charset="-122"/>
              </a:rPr>
              <a:t>互利组织（俱乐部、工会等）、赢利组织（工厂、银行、公司等）、服务性组织（医院、学校等）和公益组织（图书馆、博物馆等）。</a:t>
            </a:r>
            <a:endParaRPr lang="zh-CN" altLang="en-US" sz="2400" b="1" dirty="0">
              <a:solidFill>
                <a:srgbClr val="3333CC"/>
              </a:solidFill>
              <a:latin typeface="微软雅黑" panose="020B0503020204020204" pitchFamily="34" charset="-122"/>
              <a:ea typeface="微软雅黑" panose="020B0503020204020204" pitchFamily="34" charset="-122"/>
            </a:endParaRPr>
          </a:p>
        </p:txBody>
      </p:sp>
      <p:sp>
        <p:nvSpPr>
          <p:cNvPr id="7" name="Rectangle 4"/>
          <p:cNvSpPr>
            <a:spLocks noGrp="1" noChangeArrowheads="1"/>
          </p:cNvSpPr>
          <p:nvPr>
            <p:ph type="title"/>
          </p:nvPr>
        </p:nvSpPr>
        <p:spPr>
          <a:xfrm>
            <a:off x="395536" y="260648"/>
            <a:ext cx="8229600" cy="990600"/>
          </a:xfrm>
          <a:solidFill>
            <a:srgbClr val="FFFF00"/>
          </a:solidFill>
          <a:ln w="19050">
            <a:noFill/>
          </a:ln>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8.2.7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社会组织</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68">
                                            <p:txEl>
                                              <p:pRg st="2" end="2"/>
                                            </p:txEl>
                                          </p:spTgt>
                                        </p:tgtEl>
                                        <p:attrNameLst>
                                          <p:attrName>style.visibility</p:attrName>
                                        </p:attrNameLst>
                                      </p:cBhvr>
                                      <p:to>
                                        <p:strVal val="visible"/>
                                      </p:to>
                                    </p:set>
                                    <p:animEffect transition="in" filter="wipe(left)">
                                      <p:cBhvr>
                                        <p:cTn id="7" dur="500"/>
                                        <p:tgtEl>
                                          <p:spTgt spid="3686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6868">
                                            <p:txEl>
                                              <p:pRg st="3" end="3"/>
                                            </p:txEl>
                                          </p:spTgt>
                                        </p:tgtEl>
                                        <p:attrNameLst>
                                          <p:attrName>style.visibility</p:attrName>
                                        </p:attrNameLst>
                                      </p:cBhvr>
                                      <p:to>
                                        <p:strVal val="visible"/>
                                      </p:to>
                                    </p:set>
                                    <p:animEffect transition="in" filter="wipe(right)">
                                      <p:cBhvr>
                                        <p:cTn id="12" dur="500"/>
                                        <p:tgtEl>
                                          <p:spTgt spid="3686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868">
                                            <p:txEl>
                                              <p:pRg st="4" end="4"/>
                                            </p:txEl>
                                          </p:spTgt>
                                        </p:tgtEl>
                                        <p:attrNameLst>
                                          <p:attrName>style.visibility</p:attrName>
                                        </p:attrNameLst>
                                      </p:cBhvr>
                                      <p:to>
                                        <p:strVal val="visible"/>
                                      </p:to>
                                    </p:set>
                                    <p:animEffect transition="in" filter="wipe(left)">
                                      <p:cBhvr>
                                        <p:cTn id="17" dur="500"/>
                                        <p:tgtEl>
                                          <p:spTgt spid="368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C6C28D6-CBBD-4328-AA02-7FE34C51F0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789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37892" name="Rectangle 3"/>
          <p:cNvSpPr>
            <a:spLocks noGrp="1"/>
          </p:cNvSpPr>
          <p:nvPr>
            <p:ph idx="1"/>
          </p:nvPr>
        </p:nvSpPr>
        <p:spPr>
          <a:xfrm>
            <a:off x="457200" y="1895475"/>
            <a:ext cx="8157210" cy="4543425"/>
          </a:xfrm>
        </p:spPr>
        <p:txBody>
          <a:bodyPr vert="horz" wrap="square" lIns="91440" tIns="45720" rIns="91440" bIns="45720" anchor="t"/>
          <a:lstStyle/>
          <a:p>
            <a:pPr eaLnBrk="1" hangingPunct="1">
              <a:lnSpc>
                <a:spcPct val="110000"/>
              </a:lnSpc>
              <a:spcBef>
                <a:spcPct val="40000"/>
              </a:spcBef>
            </a:pPr>
            <a:r>
              <a:rPr lang="zh-CN" altLang="en-US" sz="3200" b="1" dirty="0">
                <a:latin typeface="微软雅黑" panose="020B0503020204020204" pitchFamily="34" charset="-122"/>
                <a:ea typeface="微软雅黑" panose="020B0503020204020204" pitchFamily="34" charset="-122"/>
              </a:rPr>
              <a:t>美国心理学家</a:t>
            </a:r>
            <a:r>
              <a:rPr lang="zh-CN" altLang="en-US" sz="3200" b="1" dirty="0">
                <a:solidFill>
                  <a:srgbClr val="CC0000"/>
                </a:solidFill>
                <a:latin typeface="微软雅黑" panose="020B0503020204020204" pitchFamily="34" charset="-122"/>
                <a:ea typeface="微软雅黑" panose="020B0503020204020204" pitchFamily="34" charset="-122"/>
              </a:rPr>
              <a:t>马斯洛</a:t>
            </a:r>
            <a:r>
              <a:rPr lang="zh-CN" altLang="en-US" sz="3200" b="1" dirty="0">
                <a:latin typeface="微软雅黑" panose="020B0503020204020204" pitchFamily="34" charset="-122"/>
                <a:ea typeface="微软雅黑" panose="020B0503020204020204" pitchFamily="34" charset="-122"/>
              </a:rPr>
              <a:t>在二十世纪</a:t>
            </a:r>
            <a:r>
              <a:rPr lang="en-US" altLang="zh-CN" sz="3200" b="1" dirty="0">
                <a:latin typeface="微软雅黑" panose="020B0503020204020204" pitchFamily="34" charset="-122"/>
                <a:ea typeface="微软雅黑" panose="020B0503020204020204" pitchFamily="34" charset="-122"/>
              </a:rPr>
              <a:t>40~50</a:t>
            </a:r>
            <a:r>
              <a:rPr lang="zh-CN" altLang="en-US" sz="3200" b="1" dirty="0">
                <a:latin typeface="微软雅黑" panose="020B0503020204020204" pitchFamily="34" charset="-122"/>
                <a:ea typeface="微软雅黑" panose="020B0503020204020204" pitchFamily="34" charset="-122"/>
              </a:rPr>
              <a:t>年代期间</a:t>
            </a:r>
            <a:r>
              <a:rPr lang="zh-CN" altLang="en-US" sz="3200" b="1" dirty="0">
                <a:latin typeface="微软雅黑" panose="020B0503020204020204" pitchFamily="34" charset="-122"/>
                <a:ea typeface="微软雅黑" panose="020B0503020204020204" pitchFamily="34" charset="-122"/>
              </a:rPr>
              <a:t>，建立了</a:t>
            </a:r>
            <a:r>
              <a:rPr lang="zh-CN" altLang="en-US" sz="3200" b="1" dirty="0">
                <a:solidFill>
                  <a:srgbClr val="CC0000"/>
                </a:solidFill>
                <a:latin typeface="微软雅黑" panose="020B0503020204020204" pitchFamily="34" charset="-122"/>
                <a:ea typeface="微软雅黑" panose="020B0503020204020204" pitchFamily="34" charset="-122"/>
              </a:rPr>
              <a:t>人本心理学，</a:t>
            </a:r>
            <a:r>
              <a:rPr lang="zh-CN" altLang="en-US" sz="3200" b="1" dirty="0">
                <a:latin typeface="微软雅黑" panose="020B0503020204020204" pitchFamily="34" charset="-122"/>
                <a:ea typeface="微软雅黑" panose="020B0503020204020204" pitchFamily="34" charset="-122"/>
              </a:rPr>
              <a:t>提出了</a:t>
            </a:r>
            <a:r>
              <a:rPr lang="zh-CN" altLang="en-US" sz="3200" b="1" dirty="0">
                <a:solidFill>
                  <a:srgbClr val="CC0000"/>
                </a:solidFill>
                <a:latin typeface="微软雅黑" panose="020B0503020204020204" pitchFamily="34" charset="-122"/>
                <a:ea typeface="微软雅黑" panose="020B0503020204020204" pitchFamily="34" charset="-122"/>
              </a:rPr>
              <a:t>层次需要理论。</a:t>
            </a:r>
            <a:endParaRPr lang="zh-CN" altLang="en-US" sz="3200" b="1" dirty="0">
              <a:solidFill>
                <a:srgbClr val="CC0000"/>
              </a:solidFill>
              <a:latin typeface="微软雅黑" panose="020B0503020204020204" pitchFamily="34" charset="-122"/>
              <a:ea typeface="微软雅黑" panose="020B0503020204020204" pitchFamily="34" charset="-122"/>
            </a:endParaRPr>
          </a:p>
          <a:p>
            <a:pPr eaLnBrk="1" hangingPunct="1">
              <a:lnSpc>
                <a:spcPct val="110000"/>
              </a:lnSpc>
              <a:spcBef>
                <a:spcPct val="40000"/>
              </a:spcBef>
            </a:pPr>
            <a:r>
              <a:rPr lang="zh-CN" altLang="en-US" sz="3200" b="1" dirty="0">
                <a:latin typeface="微软雅黑" panose="020B0503020204020204" pitchFamily="34" charset="-122"/>
                <a:ea typeface="微软雅黑" panose="020B0503020204020204" pitchFamily="34" charset="-122"/>
              </a:rPr>
              <a:t>这一理论不但打破了弗洛伊德在心理学领域长期的主导地位，对心理学的发展起到了重大作用，而且对</a:t>
            </a:r>
            <a:r>
              <a:rPr lang="en-US" altLang="zh-CN" sz="3200" b="1" dirty="0">
                <a:latin typeface="微软雅黑" panose="020B0503020204020204" pitchFamily="34" charset="-122"/>
                <a:ea typeface="微软雅黑" panose="020B0503020204020204" pitchFamily="34" charset="-122"/>
              </a:rPr>
              <a:t>60</a:t>
            </a:r>
            <a:r>
              <a:rPr lang="zh-CN" altLang="en-US" sz="3200" b="1" dirty="0">
                <a:latin typeface="微软雅黑" panose="020B0503020204020204" pitchFamily="34" charset="-122"/>
                <a:ea typeface="微软雅黑" panose="020B0503020204020204" pitchFamily="34" charset="-122"/>
              </a:rPr>
              <a:t>年代以后美国文化的价值导向产生了很大影响。</a:t>
            </a:r>
            <a:endParaRPr lang="zh-CN" altLang="en-US" sz="3200" b="1" dirty="0">
              <a:latin typeface="微软雅黑" panose="020B0503020204020204" pitchFamily="34" charset="-122"/>
              <a:ea typeface="微软雅黑" panose="020B0503020204020204" pitchFamily="34" charset="-122"/>
            </a:endParaRPr>
          </a:p>
        </p:txBody>
      </p:sp>
      <p:sp>
        <p:nvSpPr>
          <p:cNvPr id="173061" name="Rectangle 5"/>
          <p:cNvSpPr>
            <a:spLocks noGrp="1" noChangeArrowheads="1"/>
          </p:cNvSpPr>
          <p:nvPr>
            <p:ph type="title"/>
          </p:nvPr>
        </p:nvSpPr>
        <p:spPr>
          <a:xfrm>
            <a:off x="457200" y="278130"/>
            <a:ext cx="8229600" cy="1471930"/>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ts val="0"/>
              </a:spcBef>
              <a:spcAft>
                <a:spcPts val="0"/>
              </a:spcAft>
              <a:buClrTx/>
              <a:buSzTx/>
              <a:buFontTx/>
              <a:buNone/>
              <a:defRPr/>
            </a:pPr>
            <a:r>
              <a:rPr kumimoji="0" lang="en-US" altLang="zh-CN"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8.3 </a:t>
            </a:r>
            <a:r>
              <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马斯洛需求</a:t>
            </a:r>
            <a:r>
              <a:rPr lang="zh-CN" altLang="en-US" sz="4800" b="1" noProof="0" dirty="0" smtClean="0">
                <a:ln>
                  <a:noFill/>
                </a:ln>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层次</a:t>
            </a:r>
            <a:r>
              <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理论</a:t>
            </a:r>
            <a:endPar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pic>
        <p:nvPicPr>
          <p:cNvPr id="13" name="图片 3" descr="IMG_258"/>
          <p:cNvPicPr>
            <a:picLocks noChangeAspect="1"/>
          </p:cNvPicPr>
          <p:nvPr/>
        </p:nvPicPr>
        <p:blipFill>
          <a:blip r:embed="rId1"/>
          <a:stretch>
            <a:fillRect/>
          </a:stretch>
        </p:blipFill>
        <p:spPr>
          <a:xfrm>
            <a:off x="7338695" y="104140"/>
            <a:ext cx="1433830" cy="1769745"/>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7892">
                                            <p:txEl>
                                              <p:pRg st="1" end="1"/>
                                            </p:txEl>
                                          </p:spTgt>
                                        </p:tgtEl>
                                        <p:attrNameLst>
                                          <p:attrName>style.visibility</p:attrName>
                                        </p:attrNameLst>
                                      </p:cBhvr>
                                      <p:to>
                                        <p:strVal val="visible"/>
                                      </p:to>
                                    </p:set>
                                    <p:anim calcmode="lin" valueType="num">
                                      <p:cBhvr additive="base">
                                        <p:cTn id="7" dur="500" fill="hold"/>
                                        <p:tgtEl>
                                          <p:spTgt spid="37892">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7892">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solidFill>
            <a:srgbClr val="FFFF00"/>
          </a:solidFill>
        </p:spPr>
        <p:txBody>
          <a:bodyPr/>
          <a:p>
            <a:pPr>
              <a:lnSpc>
                <a:spcPct val="125000"/>
              </a:lnSpc>
              <a:spcBef>
                <a:spcPts val="0"/>
              </a:spcBef>
              <a:spcAft>
                <a:spcPts val="0"/>
              </a:spcAft>
            </a:pPr>
            <a:r>
              <a:rPr lang="zh-CN" altLang="en-US" b="1">
                <a:latin typeface="微软雅黑" panose="020B0503020204020204" pitchFamily="34" charset="-122"/>
                <a:ea typeface="微软雅黑" panose="020B0503020204020204" pitchFamily="34" charset="-122"/>
              </a:rPr>
              <a:t>马斯洛需求层次理论：</a:t>
            </a:r>
            <a:endParaRPr lang="zh-CN" altLang="en-US" b="1">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pic>
        <p:nvPicPr>
          <p:cNvPr id="5" name="图片 2" descr="IMG_257"/>
          <p:cNvPicPr>
            <a:picLocks noChangeAspect="1"/>
          </p:cNvPicPr>
          <p:nvPr>
            <p:ph idx="1"/>
            <p:custDataLst>
              <p:tags r:id="rId1"/>
            </p:custDataLst>
          </p:nvPr>
        </p:nvPicPr>
        <p:blipFill>
          <a:blip r:embed="rId2"/>
          <a:stretch>
            <a:fillRect/>
          </a:stretch>
        </p:blipFill>
        <p:spPr>
          <a:xfrm>
            <a:off x="550545" y="1456690"/>
            <a:ext cx="8041640" cy="4530725"/>
          </a:xfrm>
          <a:prstGeom prst="rect">
            <a:avLst/>
          </a:prstGeom>
          <a:noFill/>
          <a:ln w="9525">
            <a:noFill/>
          </a:ln>
        </p:spPr>
      </p:pic>
      <p:pic>
        <p:nvPicPr>
          <p:cNvPr id="6" name="图片 4" descr="IMG_259"/>
          <p:cNvPicPr>
            <a:picLocks noChangeAspect="1"/>
          </p:cNvPicPr>
          <p:nvPr/>
        </p:nvPicPr>
        <p:blipFill>
          <a:blip r:embed="rId3"/>
          <a:stretch>
            <a:fillRect/>
          </a:stretch>
        </p:blipFill>
        <p:spPr>
          <a:xfrm>
            <a:off x="5984875" y="229235"/>
            <a:ext cx="2919095" cy="2584450"/>
          </a:xfrm>
          <a:prstGeom prst="rect">
            <a:avLst/>
          </a:prstGeom>
          <a:pattFill prst="pct5">
            <a:fgClr>
              <a:schemeClr val="accent1">
                <a:lumMod val="20000"/>
                <a:lumOff val="80000"/>
              </a:schemeClr>
            </a:fgClr>
            <a:bgClr>
              <a:schemeClr val="tx2">
                <a:lumMod val="20000"/>
                <a:lumOff val="80000"/>
              </a:schemeClr>
            </a:bgClr>
          </a:pattFill>
          <a:ln w="9525">
            <a:noFill/>
          </a:ln>
        </p:spPr>
      </p:pic>
      <p:sp>
        <p:nvSpPr>
          <p:cNvPr id="3" name="文本框 2"/>
          <p:cNvSpPr txBox="1"/>
          <p:nvPr/>
        </p:nvSpPr>
        <p:spPr>
          <a:xfrm>
            <a:off x="549910" y="5772785"/>
            <a:ext cx="8042275" cy="829945"/>
          </a:xfrm>
          <a:prstGeom prst="rect">
            <a:avLst/>
          </a:prstGeom>
          <a:solidFill>
            <a:srgbClr val="7030A0"/>
          </a:solidFill>
        </p:spPr>
        <p:txBody>
          <a:bodyPr wrap="square" rtlCol="0">
            <a:spAutoFit/>
          </a:bodyPr>
          <a:p>
            <a:pPr algn="ctr"/>
            <a:r>
              <a:rPr lang="zh-CN" altLang="en-US" sz="24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亚伯拉罕·马斯洛（Abraham H. Maslow</a:t>
            </a:r>
            <a:r>
              <a:rPr lang="en-US" altLang="zh-CN" sz="24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24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rPr>
              <a:t>1908.4.01---1970.6.08）美国著名社会心理学家</a:t>
            </a:r>
            <a:endParaRPr lang="zh-CN" altLang="en-US" sz="2400" b="1">
              <a:solidFill>
                <a:srgbClr val="FFFF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a:xfrm>
            <a:off x="457200" y="1456690"/>
            <a:ext cx="8229600" cy="4999355"/>
          </a:xfrm>
          <a:solidFill>
            <a:schemeClr val="accent1">
              <a:lumMod val="20000"/>
              <a:lumOff val="80000"/>
            </a:schemeClr>
          </a:solidFill>
        </p:spPr>
        <p:txBody>
          <a:bodyPr/>
          <a:p>
            <a:pPr algn="just">
              <a:buFont typeface="Wingdings" panose="05000000000000000000" charset="0"/>
              <a:buChar char="p"/>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需求理论是马斯洛在1943年发表的《人类激励理论》中提出。书中将人类需求像阶梯一样从低到高按层次分为五种，分别是：</a:t>
            </a:r>
            <a:r>
              <a:rPr lang="zh-CN" altLang="en-US" sz="280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生理需求、安全需求、社交需求、尊重需求和自我实现需求</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Wingdings" panose="05000000000000000000" charset="0"/>
              <a:buChar char="p"/>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在1954年，马斯洛在《激励与个性》一书中探讨了另外两种需求：</a:t>
            </a:r>
            <a:r>
              <a:rPr lang="zh-CN" altLang="en-US" sz="280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认知需求和审美需求</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。但这两种需求未被列入到他的需求层次排列中，他认为</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这二者应居于</a:t>
            </a:r>
            <a:r>
              <a:rPr lang="zh-CN" altLang="en-US" sz="280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尊敬需求</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与</a:t>
            </a:r>
            <a:r>
              <a:rPr lang="zh-CN" altLang="en-US" sz="280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自我实现需求</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之间</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Wingdings" panose="05000000000000000000" charset="0"/>
              <a:buChar char="p"/>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需求层次</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理论对人们产生了深远的影响，至今在人力资源行业，教育行业，流动人口管理，管理心理学等方面都有运用。</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标题 1"/>
          <p:cNvSpPr>
            <a:spLocks noGrp="1"/>
          </p:cNvSpPr>
          <p:nvPr/>
        </p:nvSpPr>
        <p:spPr>
          <a:xfrm>
            <a:off x="414655" y="243840"/>
            <a:ext cx="8399145" cy="1069975"/>
          </a:xfrm>
          <a:prstGeom prst="rect">
            <a:avLst/>
          </a:prstGeom>
          <a:solidFill>
            <a:srgbClr val="FFFF00"/>
          </a:solidFill>
          <a:ln w="9525">
            <a:noFill/>
          </a:ln>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a:lnSpc>
                <a:spcPct val="125000"/>
              </a:lnSpc>
              <a:spcBef>
                <a:spcPts val="0"/>
              </a:spcBef>
              <a:spcAft>
                <a:spcPts val="0"/>
              </a:spcAft>
            </a:pPr>
            <a:r>
              <a:rPr lang="en-US" altLang="zh-CN" b="1">
                <a:latin typeface="微软雅黑" panose="020B0503020204020204" pitchFamily="34" charset="-122"/>
                <a:ea typeface="微软雅黑" panose="020B0503020204020204" pitchFamily="34" charset="-122"/>
              </a:rPr>
              <a:t>8.3 </a:t>
            </a:r>
            <a:r>
              <a:rPr lang="zh-CN" altLang="en-US" b="1">
                <a:latin typeface="微软雅黑" panose="020B0503020204020204" pitchFamily="34" charset="-122"/>
                <a:ea typeface="微软雅黑" panose="020B0503020204020204" pitchFamily="34" charset="-122"/>
              </a:rPr>
              <a:t>马斯洛需求层次理论</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5" name="内容占位符 4" descr="马斯洛需求层次图4"/>
          <p:cNvPicPr>
            <a:picLocks noChangeAspect="1"/>
          </p:cNvPicPr>
          <p:nvPr>
            <p:ph idx="1"/>
          </p:nvPr>
        </p:nvPicPr>
        <p:blipFill>
          <a:blip r:embed="rId1"/>
          <a:stretch>
            <a:fillRect/>
          </a:stretch>
        </p:blipFill>
        <p:spPr>
          <a:xfrm>
            <a:off x="-408305" y="1610360"/>
            <a:ext cx="8377555" cy="5313045"/>
          </a:xfrm>
          <a:prstGeom prst="rect">
            <a:avLst/>
          </a:prstGeom>
        </p:spPr>
      </p:pic>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标题 1"/>
          <p:cNvSpPr>
            <a:spLocks noGrp="1"/>
          </p:cNvSpPr>
          <p:nvPr/>
        </p:nvSpPr>
        <p:spPr>
          <a:xfrm>
            <a:off x="-67310" y="197485"/>
            <a:ext cx="9211310" cy="1301115"/>
          </a:xfrm>
          <a:prstGeom prst="rect">
            <a:avLst/>
          </a:prstGeom>
          <a:solidFill>
            <a:srgbClr val="FFFF00"/>
          </a:solidFill>
          <a:ln w="9525">
            <a:noFill/>
          </a:ln>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algn="ctr">
              <a:lnSpc>
                <a:spcPct val="140000"/>
              </a:lnSpc>
              <a:spcBef>
                <a:spcPts val="0"/>
              </a:spcBef>
              <a:spcAft>
                <a:spcPts val="0"/>
              </a:spcAft>
            </a:pPr>
            <a:r>
              <a:rPr lang="zh-CN" altLang="en-US" b="1">
                <a:latin typeface="微软雅黑" panose="020B0503020204020204" pitchFamily="34" charset="-122"/>
                <a:ea typeface="微软雅黑" panose="020B0503020204020204" pitchFamily="34" charset="-122"/>
              </a:rPr>
              <a:t>马斯洛需求层次理论图</a:t>
            </a:r>
            <a:endParaRPr lang="zh-CN" altLang="en-US" b="1">
              <a:latin typeface="微软雅黑" panose="020B0503020204020204" pitchFamily="34" charset="-122"/>
              <a:ea typeface="微软雅黑" panose="020B0503020204020204" pitchFamily="34" charset="-122"/>
            </a:endParaRPr>
          </a:p>
        </p:txBody>
      </p:sp>
      <p:graphicFrame>
        <p:nvGraphicFramePr>
          <p:cNvPr id="7" name="对象 6">
            <a:hlinkClick r:id="" action="ppaction://ole?verb="/>
          </p:cNvPr>
          <p:cNvGraphicFramePr>
            <a:graphicFrameLocks noChangeAspect="1"/>
          </p:cNvGraphicFramePr>
          <p:nvPr/>
        </p:nvGraphicFramePr>
        <p:xfrm>
          <a:off x="4114800" y="3321050"/>
          <a:ext cx="914400" cy="215900"/>
        </p:xfrm>
        <a:graphic>
          <a:graphicData uri="http://schemas.openxmlformats.org/presentationml/2006/ole">
            <mc:AlternateContent xmlns:mc="http://schemas.openxmlformats.org/markup-compatibility/2006">
              <mc:Choice xmlns:v="urn:schemas-microsoft-com:vml" Requires="v">
                <p:oleObj spid="_x0000_s1025" name="" r:id="rId2" imgW="914400" imgH="215900" progId="Equation.KSEE3">
                  <p:embed/>
                </p:oleObj>
              </mc:Choice>
              <mc:Fallback>
                <p:oleObj name="" r:id="rId2" imgW="914400" imgH="215900" progId="Equation.KSEE3">
                  <p:embed/>
                  <p:pic>
                    <p:nvPicPr>
                      <p:cNvPr id="0" name="图片 1024"/>
                      <p:cNvPicPr/>
                      <p:nvPr/>
                    </p:nvPicPr>
                    <p:blipFill>
                      <a:blip r:embed="rId3"/>
                      <a:stretch>
                        <a:fillRect/>
                      </a:stretch>
                    </p:blipFill>
                    <p:spPr>
                      <a:xfrm>
                        <a:off x="4114800" y="3321050"/>
                        <a:ext cx="914400" cy="215900"/>
                      </a:xfrm>
                      <a:prstGeom prst="rect">
                        <a:avLst/>
                      </a:prstGeom>
                    </p:spPr>
                  </p:pic>
                </p:oleObj>
              </mc:Fallback>
            </mc:AlternateContent>
          </a:graphicData>
        </a:graphic>
      </p:graphicFrame>
      <p:grpSp>
        <p:nvGrpSpPr>
          <p:cNvPr id="12" name="组合 11"/>
          <p:cNvGrpSpPr/>
          <p:nvPr/>
        </p:nvGrpSpPr>
        <p:grpSpPr>
          <a:xfrm>
            <a:off x="6917055" y="1960245"/>
            <a:ext cx="1785620" cy="4015377"/>
            <a:chOff x="10780" y="3087"/>
            <a:chExt cx="2812" cy="5768"/>
          </a:xfrm>
        </p:grpSpPr>
        <p:sp>
          <p:nvSpPr>
            <p:cNvPr id="8" name="文本框 7"/>
            <p:cNvSpPr txBox="1"/>
            <p:nvPr/>
          </p:nvSpPr>
          <p:spPr>
            <a:xfrm>
              <a:off x="10780" y="3087"/>
              <a:ext cx="408" cy="5768"/>
            </a:xfrm>
            <a:prstGeom prst="rect">
              <a:avLst/>
            </a:prstGeom>
            <a:noFill/>
          </p:spPr>
          <p:txBody>
            <a:bodyPr wrap="square" rtlCol="0">
              <a:spAutoFit/>
            </a:bodyPr>
            <a:p>
              <a:pPr>
                <a:lnSpc>
                  <a:spcPct val="85000"/>
                </a:lnSpc>
                <a:spcBef>
                  <a:spcPts val="0"/>
                </a:spcBef>
                <a:spcAft>
                  <a:spcPts val="0"/>
                </a:spcAft>
              </a:pPr>
              <a:r>
                <a:rPr lang="en-US" altLang="zh-CN" sz="10000">
                  <a:solidFill>
                    <a:srgbClr val="C00000"/>
                  </a:solidFill>
                  <a:latin typeface="+mj-ea"/>
                  <a:ea typeface="+mj-ea"/>
                  <a:sym typeface="+mn-ea"/>
                </a:rPr>
                <a:t>}</a:t>
              </a:r>
              <a:r>
                <a:rPr lang="en-US" altLang="zh-CN" sz="10000">
                  <a:solidFill>
                    <a:srgbClr val="C00000"/>
                  </a:solidFill>
                  <a:latin typeface="+mj-ea"/>
                  <a:ea typeface="+mj-ea"/>
                  <a:sym typeface="+mn-ea"/>
                </a:rPr>
                <a:t>}}</a:t>
              </a:r>
              <a:endParaRPr lang="en-US" altLang="zh-CN" sz="10000">
                <a:solidFill>
                  <a:srgbClr val="C00000"/>
                </a:solidFill>
                <a:latin typeface="+mj-ea"/>
                <a:ea typeface="+mj-ea"/>
                <a:sym typeface="+mn-ea"/>
              </a:endParaRPr>
            </a:p>
          </p:txBody>
        </p:sp>
        <p:sp>
          <p:nvSpPr>
            <p:cNvPr id="9" name="文本框 8"/>
            <p:cNvSpPr txBox="1"/>
            <p:nvPr/>
          </p:nvSpPr>
          <p:spPr>
            <a:xfrm>
              <a:off x="11610" y="3492"/>
              <a:ext cx="1980" cy="838"/>
            </a:xfrm>
            <a:prstGeom prst="rect">
              <a:avLst/>
            </a:prstGeom>
            <a:noFill/>
            <a:ln w="28575">
              <a:solidFill>
                <a:srgbClr val="181CB8"/>
              </a:solidFill>
            </a:ln>
          </p:spPr>
          <p:txBody>
            <a:bodyPr wrap="square" rtlCol="0">
              <a:spAutoFit/>
            </a:bodyPr>
            <a:p>
              <a:r>
                <a:rPr lang="zh-CN" altLang="en-US"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高级阶段</a:t>
              </a:r>
              <a:r>
                <a:rPr lang="en-US" altLang="zh-CN"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自我实现人</a:t>
              </a:r>
              <a:endParaRPr lang="zh-CN" altLang="en-US"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11651" y="5353"/>
              <a:ext cx="1940" cy="838"/>
            </a:xfrm>
            <a:prstGeom prst="rect">
              <a:avLst/>
            </a:prstGeom>
            <a:noFill/>
            <a:ln w="28575">
              <a:solidFill>
                <a:srgbClr val="181CB8"/>
              </a:solidFill>
            </a:ln>
          </p:spPr>
          <p:txBody>
            <a:bodyPr wrap="square" rtlCol="0">
              <a:spAutoFit/>
            </a:bodyPr>
            <a:p>
              <a:r>
                <a:rPr lang="zh-CN" altLang="en-US"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中级阶段</a:t>
              </a:r>
              <a:r>
                <a:rPr lang="en-US" altLang="zh-CN"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社会人</a:t>
              </a:r>
              <a:endParaRPr lang="zh-CN" altLang="en-US"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11650" y="7070"/>
              <a:ext cx="1942" cy="838"/>
            </a:xfrm>
            <a:prstGeom prst="rect">
              <a:avLst/>
            </a:prstGeom>
            <a:noFill/>
            <a:ln w="28575">
              <a:solidFill>
                <a:srgbClr val="181CB8"/>
              </a:solidFill>
            </a:ln>
          </p:spPr>
          <p:txBody>
            <a:bodyPr wrap="square" rtlCol="0">
              <a:spAutoFit/>
            </a:bodyPr>
            <a:p>
              <a:r>
                <a:rPr lang="zh-CN" altLang="en-US"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初级阶段</a:t>
              </a:r>
              <a:r>
                <a:rPr lang="en-US" altLang="zh-CN"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经济人</a:t>
              </a:r>
              <a:endParaRPr lang="zh-CN" altLang="en-US" sz="1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EEF8D17-EB7A-4BC2-B5D9-0E65E03433D8}"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9219" name="灯片编号占位符 6"/>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06850" name="Rectangle 2"/>
          <p:cNvSpPr>
            <a:spLocks noGrp="1" noChangeArrowheads="1"/>
          </p:cNvSpPr>
          <p:nvPr>
            <p:ph type="title"/>
          </p:nvPr>
        </p:nvSpPr>
        <p:spPr>
          <a:xfrm>
            <a:off x="395288" y="277813"/>
            <a:ext cx="8291513" cy="1139825"/>
          </a:xfrm>
          <a:solidFill>
            <a:srgbClr val="FFCC99"/>
          </a:solidFill>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ts val="0"/>
              </a:spcBef>
              <a:spcAft>
                <a:spcPts val="0"/>
              </a:spcAft>
              <a:buClrTx/>
              <a:buSzTx/>
              <a:buFontTx/>
              <a:buNone/>
              <a:defRPr/>
            </a:pPr>
            <a:r>
              <a:rPr kumimoji="0" lang="zh-CN" altLang="en-US" sz="43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动物</a:t>
            </a:r>
            <a:r>
              <a:rPr kumimoji="0" lang="zh-CN" altLang="en-US" sz="4300" b="1" i="0" u="none" strike="noStrike" kern="0" cap="none" spc="0" normalizeH="0" baseline="0" noProof="0" dirty="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有社会性吗？</a:t>
            </a:r>
            <a:endParaRPr kumimoji="0" lang="zh-CN" altLang="en-US" sz="4300" b="1" i="0" u="none" strike="noStrike" kern="0" cap="none" spc="0" normalizeH="0" baseline="0" noProof="0" dirty="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06851" name="Rectangle 3"/>
          <p:cNvSpPr>
            <a:spLocks noGrp="1"/>
          </p:cNvSpPr>
          <p:nvPr>
            <p:ph type="body" sz="half" idx="1"/>
          </p:nvPr>
        </p:nvSpPr>
        <p:spPr>
          <a:xfrm>
            <a:off x="500063" y="1484313"/>
            <a:ext cx="7859712" cy="4530725"/>
          </a:xfrm>
        </p:spPr>
        <p:txBody>
          <a:bodyPr vert="horz" wrap="square" lIns="91440" tIns="45720" rIns="91440" bIns="45720" anchor="t"/>
          <a:lstStyle/>
          <a:p>
            <a:pPr eaLnBrk="1" hangingPunct="1">
              <a:lnSpc>
                <a:spcPct val="110000"/>
              </a:lnSpc>
              <a:spcBef>
                <a:spcPct val="40000"/>
              </a:spcBef>
              <a:buClr>
                <a:schemeClr val="accent1"/>
              </a:buClr>
              <a:buSzPct val="65000"/>
              <a:buFont typeface="Wingdings" panose="05000000000000000000" pitchFamily="2" charset="2"/>
            </a:pPr>
            <a:r>
              <a:rPr lang="zh-CN" altLang="en-US" sz="2500" b="1" i="1" dirty="0">
                <a:solidFill>
                  <a:srgbClr val="0000FF"/>
                </a:solidFill>
                <a:latin typeface="微软雅黑" panose="020B0503020204020204" pitchFamily="34" charset="-122"/>
                <a:ea typeface="微软雅黑" panose="020B0503020204020204" pitchFamily="34" charset="-122"/>
              </a:rPr>
              <a:t>哪些动物有社会性？</a:t>
            </a:r>
            <a:endParaRPr lang="zh-CN" altLang="en-US" sz="2500" b="1" i="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spcBef>
                <a:spcPct val="40000"/>
              </a:spcBef>
              <a:buClr>
                <a:schemeClr val="accent1"/>
              </a:buClr>
              <a:buSzPct val="65000"/>
              <a:buFont typeface="Wingdings" panose="05000000000000000000" pitchFamily="2" charset="2"/>
            </a:pPr>
            <a:r>
              <a:rPr lang="zh-CN" altLang="en-US" sz="2400" b="1" dirty="0">
                <a:latin typeface="微软雅黑" panose="020B0503020204020204" pitchFamily="34" charset="-122"/>
                <a:ea typeface="微软雅黑" panose="020B0503020204020204" pitchFamily="34" charset="-122"/>
              </a:rPr>
              <a:t>白蚁、鲱鱼</a:t>
            </a:r>
            <a:endParaRPr lang="zh-CN" altLang="en-US" sz="2400" b="1" dirty="0">
              <a:latin typeface="微软雅黑" panose="020B0503020204020204" pitchFamily="34" charset="-122"/>
              <a:ea typeface="微软雅黑" panose="020B0503020204020204" pitchFamily="34" charset="-122"/>
            </a:endParaRPr>
          </a:p>
          <a:p>
            <a:pPr eaLnBrk="1" hangingPunct="1">
              <a:lnSpc>
                <a:spcPct val="110000"/>
              </a:lnSpc>
              <a:spcBef>
                <a:spcPct val="40000"/>
              </a:spcBef>
              <a:buClr>
                <a:schemeClr val="accent1"/>
              </a:buClr>
              <a:buSzPct val="65000"/>
              <a:buFont typeface="Wingdings" panose="05000000000000000000" pitchFamily="2" charset="2"/>
            </a:pPr>
            <a:r>
              <a:rPr lang="zh-CN" altLang="en-US" sz="2400" b="1" dirty="0">
                <a:latin typeface="微软雅黑" panose="020B0503020204020204" pitchFamily="34" charset="-122"/>
                <a:ea typeface="微软雅黑" panose="020B0503020204020204" pitchFamily="34" charset="-122"/>
              </a:rPr>
              <a:t>斑马、野牛、大象、猴、狼（？）</a:t>
            </a:r>
            <a:endParaRPr lang="zh-CN" altLang="en-US" sz="2400" b="1" dirty="0">
              <a:latin typeface="微软雅黑" panose="020B0503020204020204" pitchFamily="34" charset="-122"/>
              <a:ea typeface="微软雅黑" panose="020B0503020204020204" pitchFamily="34" charset="-122"/>
            </a:endParaRPr>
          </a:p>
          <a:p>
            <a:pPr eaLnBrk="1" hangingPunct="1">
              <a:lnSpc>
                <a:spcPct val="110000"/>
              </a:lnSpc>
              <a:spcBef>
                <a:spcPct val="40000"/>
              </a:spcBef>
              <a:buClr>
                <a:schemeClr val="accent1"/>
              </a:buClr>
              <a:buSzPct val="65000"/>
              <a:buFont typeface="Wingdings" panose="05000000000000000000" pitchFamily="2" charset="2"/>
            </a:pPr>
            <a:r>
              <a:rPr lang="zh-CN" altLang="en-US" sz="2400" b="1" dirty="0">
                <a:latin typeface="微软雅黑" panose="020B0503020204020204" pitchFamily="34" charset="-122"/>
                <a:ea typeface="微软雅黑" panose="020B0503020204020204" pitchFamily="34" charset="-122"/>
              </a:rPr>
              <a:t>大雁、天鹅、</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eaLnBrk="1" hangingPunct="1">
              <a:lnSpc>
                <a:spcPct val="110000"/>
              </a:lnSpc>
              <a:spcBef>
                <a:spcPct val="40000"/>
              </a:spcBef>
              <a:buClr>
                <a:schemeClr val="accent1"/>
              </a:buClr>
              <a:buSzPct val="65000"/>
              <a:buFont typeface="Wingdings" panose="05000000000000000000" pitchFamily="2" charset="2"/>
            </a:pPr>
            <a:r>
              <a:rPr lang="zh-CN" altLang="en-US" sz="2500" b="1" i="1" dirty="0">
                <a:solidFill>
                  <a:srgbClr val="0000FF"/>
                </a:solidFill>
                <a:latin typeface="微软雅黑" panose="020B0503020204020204" pitchFamily="34" charset="-122"/>
                <a:ea typeface="微软雅黑" panose="020B0503020204020204" pitchFamily="34" charset="-122"/>
              </a:rPr>
              <a:t>人与动物的社会性有何区别？</a:t>
            </a:r>
            <a:endParaRPr lang="zh-CN" altLang="en-US" sz="2500" b="1" i="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spcBef>
                <a:spcPct val="40000"/>
              </a:spcBef>
              <a:buClr>
                <a:schemeClr val="accent1"/>
              </a:buClr>
              <a:buSzPct val="65000"/>
              <a:buFont typeface="Wingdings" panose="05000000000000000000" pitchFamily="2" charset="2"/>
            </a:pPr>
            <a:r>
              <a:rPr lang="zh-CN" altLang="en-US" sz="2400" b="1" dirty="0">
                <a:latin typeface="微软雅黑" panose="020B0503020204020204" pitchFamily="34" charset="-122"/>
                <a:ea typeface="微软雅黑" panose="020B0503020204020204" pitchFamily="34" charset="-122"/>
              </a:rPr>
              <a:t>动物的社会行为范型是通过遗传得到的</a:t>
            </a:r>
            <a:r>
              <a:rPr lang="zh-CN" altLang="en-US" sz="2100" b="1" dirty="0">
                <a:solidFill>
                  <a:srgbClr val="CC0000"/>
                </a:solidFill>
                <a:latin typeface="微软雅黑" panose="020B0503020204020204" pitchFamily="34" charset="-122"/>
                <a:ea typeface="微软雅黑" panose="020B0503020204020204" pitchFamily="34" charset="-122"/>
              </a:rPr>
              <a:t>（本能的），</a:t>
            </a:r>
            <a:r>
              <a:rPr lang="zh-CN" altLang="en-US" sz="2400" b="1" dirty="0">
                <a:solidFill>
                  <a:srgbClr val="0000FF"/>
                </a:solidFill>
                <a:latin typeface="微软雅黑" panose="020B0503020204020204" pitchFamily="34" charset="-122"/>
                <a:ea typeface="微软雅黑" panose="020B0503020204020204" pitchFamily="34" charset="-122"/>
              </a:rPr>
              <a:t>同一种动物组成的不同社会几乎没有什么差异；</a:t>
            </a:r>
            <a:endParaRPr lang="zh-CN" altLang="en-US" sz="21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spcBef>
                <a:spcPct val="40000"/>
              </a:spcBef>
              <a:buClr>
                <a:schemeClr val="accent1"/>
              </a:buClr>
              <a:buSzPct val="65000"/>
              <a:buFont typeface="Wingdings" panose="05000000000000000000" pitchFamily="2" charset="2"/>
            </a:pPr>
            <a:r>
              <a:rPr lang="zh-CN" altLang="en-US" sz="2400" b="1" dirty="0">
                <a:latin typeface="微软雅黑" panose="020B0503020204020204" pitchFamily="34" charset="-122"/>
                <a:ea typeface="微软雅黑" panose="020B0503020204020204" pitchFamily="34" charset="-122"/>
              </a:rPr>
              <a:t>人类的社会是人们自己学习、创造的</a:t>
            </a:r>
            <a:r>
              <a:rPr lang="zh-CN" altLang="en-US" sz="2100" b="1" dirty="0">
                <a:solidFill>
                  <a:srgbClr val="CC0000"/>
                </a:solidFill>
                <a:latin typeface="微软雅黑" panose="020B0503020204020204" pitchFamily="34" charset="-122"/>
                <a:ea typeface="微软雅黑" panose="020B0503020204020204" pitchFamily="34" charset="-122"/>
              </a:rPr>
              <a:t>（非本能的），</a:t>
            </a:r>
            <a:r>
              <a:rPr lang="zh-CN" altLang="en-US" sz="2400" b="1" dirty="0">
                <a:solidFill>
                  <a:srgbClr val="0000FF"/>
                </a:solidFill>
                <a:latin typeface="微软雅黑" panose="020B0503020204020204" pitchFamily="34" charset="-122"/>
                <a:ea typeface="微软雅黑" panose="020B0503020204020204" pitchFamily="34" charset="-122"/>
              </a:rPr>
              <a:t>具有惊人的多样性。</a:t>
            </a:r>
            <a:endParaRPr lang="zh-CN" altLang="en-US" sz="2100" b="1" dirty="0">
              <a:solidFill>
                <a:srgbClr val="0000FF"/>
              </a:solidFill>
              <a:latin typeface="微软雅黑" panose="020B0503020204020204" pitchFamily="34" charset="-122"/>
              <a:ea typeface="微软雅黑" panose="020B0503020204020204" pitchFamily="34" charset="-122"/>
            </a:endParaRPr>
          </a:p>
        </p:txBody>
      </p:sp>
      <p:pic>
        <p:nvPicPr>
          <p:cNvPr id="9222" name="Picture 8" descr="C:\Program Files\Microsoft Office\MEDIA\CAGCAT10\j0149627.wmf"/>
          <p:cNvPicPr>
            <a:picLocks noChangeAspect="1"/>
          </p:cNvPicPr>
          <p:nvPr/>
        </p:nvPicPr>
        <p:blipFill>
          <a:blip r:embed="rId1"/>
          <a:stretch>
            <a:fillRect/>
          </a:stretch>
        </p:blipFill>
        <p:spPr>
          <a:xfrm>
            <a:off x="5786438" y="642938"/>
            <a:ext cx="2533650" cy="1800225"/>
          </a:xfrm>
          <a:prstGeom prst="rect">
            <a:avLst/>
          </a:prstGeom>
          <a:noFill/>
          <a:ln w="9525">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6850"/>
                                        </p:tgtEl>
                                        <p:attrNameLst>
                                          <p:attrName>style.visibility</p:attrName>
                                        </p:attrNameLst>
                                      </p:cBhvr>
                                      <p:to>
                                        <p:strVal val="visible"/>
                                      </p:to>
                                    </p:set>
                                    <p:animEffect transition="in" filter="fade">
                                      <p:cBhvr>
                                        <p:cTn id="7" dur="2000"/>
                                        <p:tgtEl>
                                          <p:spTgt spid="20685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06851">
                                            <p:txEl>
                                              <p:pRg st="0" end="0"/>
                                            </p:txEl>
                                          </p:spTgt>
                                        </p:tgtEl>
                                        <p:attrNameLst>
                                          <p:attrName>style.visibility</p:attrName>
                                        </p:attrNameLst>
                                      </p:cBhvr>
                                      <p:to>
                                        <p:strVal val="visible"/>
                                      </p:to>
                                    </p:set>
                                    <p:animEffect transition="in" filter="fade">
                                      <p:cBhvr>
                                        <p:cTn id="11" dur="2000"/>
                                        <p:tgtEl>
                                          <p:spTgt spid="206851">
                                            <p:txEl>
                                              <p:pRg st="0" end="0"/>
                                            </p:txEl>
                                          </p:spTgt>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206851">
                                            <p:txEl>
                                              <p:pRg st="1" end="1"/>
                                            </p:txEl>
                                          </p:spTgt>
                                        </p:tgtEl>
                                        <p:attrNameLst>
                                          <p:attrName>style.visibility</p:attrName>
                                        </p:attrNameLst>
                                      </p:cBhvr>
                                      <p:to>
                                        <p:strVal val="visible"/>
                                      </p:to>
                                    </p:set>
                                    <p:animEffect transition="in" filter="fade">
                                      <p:cBhvr>
                                        <p:cTn id="15" dur="2000"/>
                                        <p:tgtEl>
                                          <p:spTgt spid="206851">
                                            <p:txEl>
                                              <p:pRg st="1" end="1"/>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206851">
                                            <p:txEl>
                                              <p:pRg st="2" end="2"/>
                                            </p:txEl>
                                          </p:spTgt>
                                        </p:tgtEl>
                                        <p:attrNameLst>
                                          <p:attrName>style.visibility</p:attrName>
                                        </p:attrNameLst>
                                      </p:cBhvr>
                                      <p:to>
                                        <p:strVal val="visible"/>
                                      </p:to>
                                    </p:set>
                                    <p:animEffect transition="in" filter="fade">
                                      <p:cBhvr>
                                        <p:cTn id="19" dur="2000"/>
                                        <p:tgtEl>
                                          <p:spTgt spid="206851">
                                            <p:txEl>
                                              <p:pRg st="2" end="2"/>
                                            </p:txEl>
                                          </p:spTgt>
                                        </p:tgtEl>
                                      </p:cBhvr>
                                    </p:animEffect>
                                  </p:childTnLst>
                                </p:cTn>
                              </p:par>
                            </p:childTnLst>
                          </p:cTn>
                        </p:par>
                        <p:par>
                          <p:cTn id="20" fill="hold">
                            <p:stCondLst>
                              <p:cond delay="8000"/>
                            </p:stCondLst>
                            <p:childTnLst>
                              <p:par>
                                <p:cTn id="21" presetID="10" presetClass="entr" presetSubtype="0" fill="hold" grpId="0" nodeType="afterEffect">
                                  <p:stCondLst>
                                    <p:cond delay="0"/>
                                  </p:stCondLst>
                                  <p:childTnLst>
                                    <p:set>
                                      <p:cBhvr>
                                        <p:cTn id="22" dur="1" fill="hold">
                                          <p:stCondLst>
                                            <p:cond delay="0"/>
                                          </p:stCondLst>
                                        </p:cTn>
                                        <p:tgtEl>
                                          <p:spTgt spid="206851">
                                            <p:txEl>
                                              <p:pRg st="3" end="3"/>
                                            </p:txEl>
                                          </p:spTgt>
                                        </p:tgtEl>
                                        <p:attrNameLst>
                                          <p:attrName>style.visibility</p:attrName>
                                        </p:attrNameLst>
                                      </p:cBhvr>
                                      <p:to>
                                        <p:strVal val="visible"/>
                                      </p:to>
                                    </p:set>
                                    <p:animEffect transition="in" filter="fade">
                                      <p:cBhvr>
                                        <p:cTn id="23" dur="2000"/>
                                        <p:tgtEl>
                                          <p:spTgt spid="20685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6851">
                                            <p:txEl>
                                              <p:pRg st="4" end="4"/>
                                            </p:txEl>
                                          </p:spTgt>
                                        </p:tgtEl>
                                        <p:attrNameLst>
                                          <p:attrName>style.visibility</p:attrName>
                                        </p:attrNameLst>
                                      </p:cBhvr>
                                      <p:to>
                                        <p:strVal val="visible"/>
                                      </p:to>
                                    </p:set>
                                    <p:animEffect transition="in" filter="fade">
                                      <p:cBhvr>
                                        <p:cTn id="28" dur="2000"/>
                                        <p:tgtEl>
                                          <p:spTgt spid="206851">
                                            <p:txEl>
                                              <p:pRg st="4" end="4"/>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206851">
                                            <p:txEl>
                                              <p:pRg st="5" end="5"/>
                                            </p:txEl>
                                          </p:spTgt>
                                        </p:tgtEl>
                                        <p:attrNameLst>
                                          <p:attrName>style.visibility</p:attrName>
                                        </p:attrNameLst>
                                      </p:cBhvr>
                                      <p:to>
                                        <p:strVal val="visible"/>
                                      </p:to>
                                    </p:set>
                                    <p:animEffect transition="in" filter="fade">
                                      <p:cBhvr>
                                        <p:cTn id="32" dur="2000"/>
                                        <p:tgtEl>
                                          <p:spTgt spid="2068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6851">
                                            <p:txEl>
                                              <p:pRg st="6" end="6"/>
                                            </p:txEl>
                                          </p:spTgt>
                                        </p:tgtEl>
                                        <p:attrNameLst>
                                          <p:attrName>style.visibility</p:attrName>
                                        </p:attrNameLst>
                                      </p:cBhvr>
                                      <p:to>
                                        <p:strVal val="visible"/>
                                      </p:to>
                                    </p:set>
                                    <p:animEffect transition="in" filter="fade">
                                      <p:cBhvr>
                                        <p:cTn id="37" dur="2000"/>
                                        <p:tgtEl>
                                          <p:spTgt spid="2068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0" grpId="0" animBg="1"/>
      <p:bldP spid="206851"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7489DC6-0A7D-40BF-B2BD-D56E1713A069}"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8915" name="灯片编号占位符 6"/>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74085" name="Rectangle 1029"/>
          <p:cNvSpPr>
            <a:spLocks noGrp="1" noChangeArrowheads="1"/>
          </p:cNvSpPr>
          <p:nvPr>
            <p:ph type="title"/>
          </p:nvPr>
        </p:nvSpPr>
        <p:spPr>
          <a:xfrm>
            <a:off x="396042" y="287337"/>
            <a:ext cx="8229600" cy="1139825"/>
          </a:xfrm>
          <a:solidFill>
            <a:srgbClr val="FFFF00"/>
          </a:solidFill>
        </p:spPr>
        <p:txBody>
          <a:bodyPr vert="horz" wrap="square" lIns="91440" tIns="45720" rIns="91440" bIns="45720" numCol="1" anchor="t" anchorCtr="0" compatLnSpc="1"/>
          <a:lstStyle/>
          <a:p>
            <a:pPr lvl="0" eaLnBrk="1" hangingPunct="1">
              <a:lnSpc>
                <a:spcPct val="150000"/>
              </a:lnSpc>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8.3.1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马斯洛需求层次理论</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38917" name="Rectangle 1027"/>
          <p:cNvSpPr>
            <a:spLocks noGrp="1"/>
          </p:cNvSpPr>
          <p:nvPr>
            <p:ph type="body" sz="half" idx="1"/>
          </p:nvPr>
        </p:nvSpPr>
        <p:spPr>
          <a:xfrm>
            <a:off x="457200" y="1500188"/>
            <a:ext cx="6778625" cy="4665662"/>
          </a:xfrm>
        </p:spPr>
        <p:txBody>
          <a:bodyPr vert="horz" wrap="square" lIns="91440" tIns="45720" rIns="91440" bIns="45720" anchor="t"/>
          <a:lstStyle/>
          <a:p>
            <a:pPr eaLnBrk="1" hangingPunct="1">
              <a:spcBef>
                <a:spcPct val="40000"/>
              </a:spcBef>
              <a:buClr>
                <a:schemeClr val="accent1"/>
              </a:buClr>
              <a:buSzPct val="65000"/>
              <a:buFont typeface="Wingdings" panose="05000000000000000000" pitchFamily="2" charset="2"/>
              <a:buNone/>
            </a:pPr>
            <a:r>
              <a:rPr lang="zh-CN" altLang="en-US" sz="2800" b="1" dirty="0">
                <a:solidFill>
                  <a:srgbClr val="0000FF"/>
                </a:solidFill>
                <a:latin typeface="微软雅黑" panose="020B0503020204020204" pitchFamily="34" charset="-122"/>
                <a:ea typeface="微软雅黑" panose="020B0503020204020204" pitchFamily="34" charset="-122"/>
              </a:rPr>
              <a:t>一、人的基本需要是生理需求</a:t>
            </a:r>
            <a:endParaRPr lang="zh-CN" altLang="en-US" sz="2800" b="1" dirty="0">
              <a:solidFill>
                <a:srgbClr val="0000FF"/>
              </a:solidFill>
              <a:latin typeface="微软雅黑" panose="020B0503020204020204" pitchFamily="34" charset="-122"/>
              <a:ea typeface="微软雅黑" panose="020B0503020204020204" pitchFamily="34" charset="-122"/>
            </a:endParaRPr>
          </a:p>
          <a:p>
            <a:pPr lvl="1" eaLnBrk="1" hangingPunct="1">
              <a:spcBef>
                <a:spcPct val="40000"/>
              </a:spcBef>
            </a:pPr>
            <a:r>
              <a:rPr lang="zh-CN" altLang="en-US" sz="2400" b="1" dirty="0">
                <a:latin typeface="微软雅黑" panose="020B0503020204020204" pitchFamily="34" charset="-122"/>
                <a:ea typeface="微软雅黑" panose="020B0503020204020204" pitchFamily="34" charset="-122"/>
              </a:rPr>
              <a:t>活动和运动也是生理需要</a:t>
            </a:r>
            <a:endParaRPr lang="zh-CN" altLang="en-US" sz="2400" b="1" dirty="0">
              <a:latin typeface="微软雅黑" panose="020B0503020204020204" pitchFamily="34" charset="-122"/>
              <a:ea typeface="微软雅黑" panose="020B0503020204020204" pitchFamily="34" charset="-122"/>
            </a:endParaRPr>
          </a:p>
          <a:p>
            <a:pPr lvl="1" eaLnBrk="1" hangingPunct="1">
              <a:spcBef>
                <a:spcPct val="40000"/>
              </a:spcBef>
            </a:pPr>
            <a:r>
              <a:rPr lang="zh-CN" altLang="en-US" sz="2400" b="1" dirty="0">
                <a:latin typeface="微软雅黑" panose="020B0503020204020204" pitchFamily="34" charset="-122"/>
                <a:ea typeface="微软雅黑" panose="020B0503020204020204" pitchFamily="34" charset="-122"/>
              </a:rPr>
              <a:t>劳动是满足生理需要的最基本需要</a:t>
            </a:r>
            <a:endParaRPr lang="zh-CN" altLang="en-US" sz="2400" b="1" dirty="0">
              <a:latin typeface="微软雅黑" panose="020B0503020204020204" pitchFamily="34" charset="-122"/>
              <a:ea typeface="微软雅黑" panose="020B0503020204020204" pitchFamily="34" charset="-122"/>
            </a:endParaRPr>
          </a:p>
          <a:p>
            <a:pPr eaLnBrk="1" hangingPunct="1">
              <a:spcBef>
                <a:spcPct val="40000"/>
              </a:spcBef>
              <a:buClr>
                <a:schemeClr val="accent1"/>
              </a:buClr>
              <a:buSzPct val="65000"/>
              <a:buFont typeface="Wingdings" panose="05000000000000000000" pitchFamily="2" charset="2"/>
              <a:buNone/>
            </a:pPr>
            <a:r>
              <a:rPr lang="zh-CN" altLang="en-US" sz="2800" b="1" dirty="0">
                <a:solidFill>
                  <a:srgbClr val="0000FF"/>
                </a:solidFill>
                <a:latin typeface="微软雅黑" panose="020B0503020204020204" pitchFamily="34" charset="-122"/>
                <a:ea typeface="微软雅黑" panose="020B0503020204020204" pitchFamily="34" charset="-122"/>
              </a:rPr>
              <a:t>二、安全需求</a:t>
            </a:r>
            <a:endParaRPr lang="zh-CN" altLang="en-US" sz="2800" b="1" dirty="0">
              <a:solidFill>
                <a:srgbClr val="0000FF"/>
              </a:solidFill>
              <a:latin typeface="微软雅黑" panose="020B0503020204020204" pitchFamily="34" charset="-122"/>
              <a:ea typeface="微软雅黑" panose="020B0503020204020204" pitchFamily="34" charset="-122"/>
            </a:endParaRPr>
          </a:p>
          <a:p>
            <a:pPr lvl="1" eaLnBrk="1" hangingPunct="1">
              <a:spcBef>
                <a:spcPct val="40000"/>
              </a:spcBef>
            </a:pPr>
            <a:r>
              <a:rPr lang="zh-CN" altLang="en-US" sz="2400" b="1" dirty="0">
                <a:latin typeface="微软雅黑" panose="020B0503020204020204" pitchFamily="34" charset="-122"/>
                <a:ea typeface="微软雅黑" panose="020B0503020204020204" pitchFamily="34" charset="-122"/>
              </a:rPr>
              <a:t>安全、稳定、可依赖的环境需要</a:t>
            </a:r>
            <a:endParaRPr lang="zh-CN" altLang="en-US" sz="2400" b="1" dirty="0">
              <a:latin typeface="微软雅黑" panose="020B0503020204020204" pitchFamily="34" charset="-122"/>
              <a:ea typeface="微软雅黑" panose="020B0503020204020204" pitchFamily="34" charset="-122"/>
            </a:endParaRPr>
          </a:p>
          <a:p>
            <a:pPr lvl="1" eaLnBrk="1" hangingPunct="1">
              <a:spcBef>
                <a:spcPct val="40000"/>
              </a:spcBef>
            </a:pPr>
            <a:r>
              <a:rPr lang="zh-CN" altLang="en-US" sz="2400" b="1" dirty="0">
                <a:latin typeface="微软雅黑" panose="020B0503020204020204" pitchFamily="34" charset="-122"/>
                <a:ea typeface="微软雅黑" panose="020B0503020204020204" pitchFamily="34" charset="-122"/>
              </a:rPr>
              <a:t>对体制、秩序、法律、界限的需要</a:t>
            </a:r>
            <a:endParaRPr lang="zh-CN" altLang="en-US" sz="2400" b="1" dirty="0">
              <a:latin typeface="微软雅黑" panose="020B0503020204020204" pitchFamily="34" charset="-122"/>
              <a:ea typeface="微软雅黑" panose="020B0503020204020204" pitchFamily="34" charset="-122"/>
            </a:endParaRPr>
          </a:p>
          <a:p>
            <a:pPr lvl="1" eaLnBrk="1" hangingPunct="1">
              <a:spcBef>
                <a:spcPct val="40000"/>
              </a:spcBef>
            </a:pPr>
            <a:r>
              <a:rPr lang="zh-CN" altLang="en-US" sz="2400" b="1" dirty="0">
                <a:latin typeface="微软雅黑" panose="020B0503020204020204" pitchFamily="34" charset="-122"/>
                <a:ea typeface="微软雅黑" panose="020B0503020204020204" pitchFamily="34" charset="-122"/>
              </a:rPr>
              <a:t>在危机状态才能将对安全的需要看作是调动有机潜能的活跃和支配因素</a:t>
            </a:r>
            <a:endParaRPr lang="zh-CN" altLang="en-US" sz="2400" b="1" dirty="0">
              <a:latin typeface="微软雅黑" panose="020B0503020204020204" pitchFamily="34" charset="-122"/>
              <a:ea typeface="微软雅黑" panose="020B0503020204020204" pitchFamily="34" charset="-122"/>
            </a:endParaRPr>
          </a:p>
          <a:p>
            <a:pPr lvl="1" eaLnBrk="1" hangingPunct="1">
              <a:spcBef>
                <a:spcPct val="40000"/>
              </a:spcBef>
            </a:pPr>
            <a:r>
              <a:rPr lang="zh-CN" altLang="en-US" sz="2400" b="1" dirty="0">
                <a:latin typeface="微软雅黑" panose="020B0503020204020204" pitchFamily="34" charset="-122"/>
                <a:ea typeface="微软雅黑" panose="020B0503020204020204" pitchFamily="34" charset="-122"/>
              </a:rPr>
              <a:t>心理安全，可预测的未来，良好的人际关系</a:t>
            </a:r>
            <a:endParaRPr lang="zh-CN" altLang="en-US" sz="2400" b="1" dirty="0">
              <a:latin typeface="微软雅黑" panose="020B0503020204020204" pitchFamily="34" charset="-122"/>
              <a:ea typeface="微软雅黑" panose="020B0503020204020204" pitchFamily="34" charset="-122"/>
            </a:endParaRPr>
          </a:p>
        </p:txBody>
      </p:sp>
      <p:pic>
        <p:nvPicPr>
          <p:cNvPr id="38918" name="Picture 1033" descr="j0297551"/>
          <p:cNvPicPr>
            <a:picLocks noGrp="1" noChangeAspect="1"/>
          </p:cNvPicPr>
          <p:nvPr>
            <p:ph sz="half" idx="2"/>
          </p:nvPr>
        </p:nvPicPr>
        <p:blipFill>
          <a:blip r:embed="rId1"/>
          <a:srcRect/>
          <a:stretch>
            <a:fillRect/>
          </a:stretch>
        </p:blipFill>
        <p:spPr>
          <a:xfrm>
            <a:off x="6380798" y="1151255"/>
            <a:ext cx="2520950" cy="2952750"/>
          </a:xfrm>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17">
                                            <p:txEl>
                                              <p:pRg st="3" end="3"/>
                                            </p:txEl>
                                          </p:spTgt>
                                        </p:tgtEl>
                                        <p:attrNameLst>
                                          <p:attrName>style.visibility</p:attrName>
                                        </p:attrNameLst>
                                      </p:cBhvr>
                                      <p:to>
                                        <p:strVal val="visible"/>
                                      </p:to>
                                    </p:set>
                                    <p:animEffect transition="in" filter="wipe(left)">
                                      <p:cBhvr>
                                        <p:cTn id="7" dur="500"/>
                                        <p:tgtEl>
                                          <p:spTgt spid="38917">
                                            <p:txEl>
                                              <p:pRg st="3" end="3"/>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8917">
                                            <p:txEl>
                                              <p:pRg st="4" end="4"/>
                                            </p:txEl>
                                          </p:spTgt>
                                        </p:tgtEl>
                                        <p:attrNameLst>
                                          <p:attrName>style.visibility</p:attrName>
                                        </p:attrNameLst>
                                      </p:cBhvr>
                                      <p:to>
                                        <p:strVal val="visible"/>
                                      </p:to>
                                    </p:set>
                                    <p:animEffect transition="in" filter="wipe(left)">
                                      <p:cBhvr>
                                        <p:cTn id="11" dur="500"/>
                                        <p:tgtEl>
                                          <p:spTgt spid="38917">
                                            <p:txEl>
                                              <p:pRg st="4" end="4"/>
                                            </p:txEl>
                                          </p:spTgt>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8917">
                                            <p:txEl>
                                              <p:pRg st="5" end="5"/>
                                            </p:txEl>
                                          </p:spTgt>
                                        </p:tgtEl>
                                        <p:attrNameLst>
                                          <p:attrName>style.visibility</p:attrName>
                                        </p:attrNameLst>
                                      </p:cBhvr>
                                      <p:to>
                                        <p:strVal val="visible"/>
                                      </p:to>
                                    </p:set>
                                    <p:animEffect transition="in" filter="wipe(right)">
                                      <p:cBhvr>
                                        <p:cTn id="15" dur="500"/>
                                        <p:tgtEl>
                                          <p:spTgt spid="38917">
                                            <p:txEl>
                                              <p:pRg st="5" end="5"/>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8917">
                                            <p:txEl>
                                              <p:pRg st="6" end="6"/>
                                            </p:txEl>
                                          </p:spTgt>
                                        </p:tgtEl>
                                        <p:attrNameLst>
                                          <p:attrName>style.visibility</p:attrName>
                                        </p:attrNameLst>
                                      </p:cBhvr>
                                      <p:to>
                                        <p:strVal val="visible"/>
                                      </p:to>
                                    </p:set>
                                    <p:animEffect transition="in" filter="wipe(left)">
                                      <p:cBhvr>
                                        <p:cTn id="19" dur="500"/>
                                        <p:tgtEl>
                                          <p:spTgt spid="38917">
                                            <p:txEl>
                                              <p:pRg st="6" end="6"/>
                                            </p:txEl>
                                          </p:spTgt>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38917">
                                            <p:txEl>
                                              <p:pRg st="7" end="7"/>
                                            </p:txEl>
                                          </p:spTgt>
                                        </p:tgtEl>
                                        <p:attrNameLst>
                                          <p:attrName>style.visibility</p:attrName>
                                        </p:attrNameLst>
                                      </p:cBhvr>
                                      <p:to>
                                        <p:strVal val="visible"/>
                                      </p:to>
                                    </p:set>
                                    <p:animEffect transition="in" filter="wipe(right)">
                                      <p:cBhvr>
                                        <p:cTn id="23" dur="500"/>
                                        <p:tgtEl>
                                          <p:spTgt spid="389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09878B6-A76B-4FE4-A88E-22B5DAB44B29}"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9939" name="灯片编号占位符 6"/>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39941" name="Rectangle 3"/>
          <p:cNvSpPr>
            <a:spLocks noGrp="1"/>
          </p:cNvSpPr>
          <p:nvPr>
            <p:ph type="body" sz="half" idx="1"/>
          </p:nvPr>
        </p:nvSpPr>
        <p:spPr>
          <a:xfrm>
            <a:off x="539750" y="1628775"/>
            <a:ext cx="6275705" cy="3752215"/>
          </a:xfrm>
        </p:spPr>
        <p:txBody>
          <a:bodyPr vert="horz" wrap="square" lIns="91440" tIns="45720" rIns="91440" bIns="45720" anchor="t"/>
          <a:lstStyle/>
          <a:p>
            <a:pPr eaLnBrk="1" hangingPunct="1">
              <a:spcBef>
                <a:spcPct val="40000"/>
              </a:spcBef>
              <a:buClr>
                <a:schemeClr val="accent1"/>
              </a:buClr>
              <a:buSzPct val="65000"/>
              <a:buFont typeface="Wingdings" panose="05000000000000000000" pitchFamily="2" charset="2"/>
              <a:buNone/>
            </a:pPr>
            <a:r>
              <a:rPr lang="zh-CN" altLang="en-US" b="1" dirty="0">
                <a:solidFill>
                  <a:srgbClr val="0000FF"/>
                </a:solidFill>
                <a:latin typeface="微软雅黑" panose="020B0503020204020204" pitchFamily="34" charset="-122"/>
                <a:ea typeface="微软雅黑" panose="020B0503020204020204" pitchFamily="34" charset="-122"/>
              </a:rPr>
              <a:t>三、归属和情感的需求</a:t>
            </a:r>
            <a:endParaRPr lang="zh-CN" altLang="en-US" b="1" dirty="0">
              <a:solidFill>
                <a:srgbClr val="0000FF"/>
              </a:solidFill>
              <a:latin typeface="微软雅黑" panose="020B0503020204020204" pitchFamily="34" charset="-122"/>
              <a:ea typeface="微软雅黑" panose="020B0503020204020204" pitchFamily="34" charset="-122"/>
            </a:endParaRPr>
          </a:p>
          <a:p>
            <a:pPr lvl="1" eaLnBrk="1" hangingPunct="1">
              <a:spcBef>
                <a:spcPct val="40000"/>
              </a:spcBef>
            </a:pPr>
            <a:r>
              <a:rPr lang="zh-CN" altLang="en-US" b="1" dirty="0">
                <a:latin typeface="微软雅黑" panose="020B0503020204020204" pitchFamily="34" charset="-122"/>
                <a:ea typeface="微软雅黑" panose="020B0503020204020204" pitchFamily="34" charset="-122"/>
              </a:rPr>
              <a:t>渴望同人们有充满深情的关系（朋友）</a:t>
            </a:r>
            <a:endParaRPr lang="zh-CN" altLang="en-US" b="1" dirty="0">
              <a:latin typeface="微软雅黑" panose="020B0503020204020204" pitchFamily="34" charset="-122"/>
              <a:ea typeface="微软雅黑" panose="020B0503020204020204" pitchFamily="34" charset="-122"/>
            </a:endParaRPr>
          </a:p>
          <a:p>
            <a:pPr lvl="1" eaLnBrk="1" hangingPunct="1">
              <a:spcBef>
                <a:spcPct val="40000"/>
              </a:spcBef>
            </a:pPr>
            <a:r>
              <a:rPr lang="zh-CN" altLang="en-US" b="1" dirty="0">
                <a:latin typeface="微软雅黑" panose="020B0503020204020204" pitchFamily="34" charset="-122"/>
                <a:ea typeface="微软雅黑" panose="020B0503020204020204" pitchFamily="34" charset="-122"/>
              </a:rPr>
              <a:t>渴望在团体、家庭中有一个位置，胜过其他任何东西（认可）</a:t>
            </a:r>
            <a:endParaRPr lang="zh-CN" altLang="en-US" b="1" dirty="0">
              <a:latin typeface="微软雅黑" panose="020B0503020204020204" pitchFamily="34" charset="-122"/>
              <a:ea typeface="微软雅黑" panose="020B0503020204020204" pitchFamily="34" charset="-122"/>
            </a:endParaRPr>
          </a:p>
          <a:p>
            <a:pPr lvl="1" eaLnBrk="1" hangingPunct="1">
              <a:spcBef>
                <a:spcPct val="40000"/>
              </a:spcBef>
            </a:pPr>
            <a:r>
              <a:rPr lang="zh-CN" altLang="en-US" b="1" dirty="0">
                <a:latin typeface="微软雅黑" panose="020B0503020204020204" pitchFamily="34" charset="-122"/>
                <a:ea typeface="微软雅黑" panose="020B0503020204020204" pitchFamily="34" charset="-122"/>
              </a:rPr>
              <a:t>给予别人的爱（付出），接受别人的爱（得到）</a:t>
            </a:r>
            <a:endParaRPr lang="zh-CN" altLang="en-US" b="1" dirty="0">
              <a:latin typeface="微软雅黑" panose="020B0503020204020204" pitchFamily="34" charset="-122"/>
              <a:ea typeface="微软雅黑" panose="020B0503020204020204" pitchFamily="34" charset="-122"/>
            </a:endParaRPr>
          </a:p>
          <a:p>
            <a:pPr lvl="1" eaLnBrk="1" hangingPunct="1">
              <a:spcBef>
                <a:spcPct val="40000"/>
              </a:spcBef>
            </a:pPr>
            <a:r>
              <a:rPr lang="zh-CN" altLang="en-US" b="1" dirty="0">
                <a:latin typeface="微软雅黑" panose="020B0503020204020204" pitchFamily="34" charset="-122"/>
                <a:ea typeface="微软雅黑" panose="020B0503020204020204" pitchFamily="34" charset="-122"/>
              </a:rPr>
              <a:t>群体责任感的问题。</a:t>
            </a:r>
            <a:endParaRPr lang="zh-CN" altLang="en-US" b="1" dirty="0">
              <a:latin typeface="微软雅黑" panose="020B0503020204020204" pitchFamily="34" charset="-122"/>
              <a:ea typeface="微软雅黑" panose="020B0503020204020204" pitchFamily="34" charset="-122"/>
            </a:endParaRPr>
          </a:p>
        </p:txBody>
      </p:sp>
      <p:pic>
        <p:nvPicPr>
          <p:cNvPr id="39942" name="Picture 7" descr="j0216724"/>
          <p:cNvPicPr>
            <a:picLocks noGrp="1" noChangeAspect="1"/>
          </p:cNvPicPr>
          <p:nvPr>
            <p:ph sz="half" idx="2"/>
          </p:nvPr>
        </p:nvPicPr>
        <p:blipFill>
          <a:blip r:embed="rId1"/>
          <a:srcRect/>
          <a:stretch>
            <a:fillRect/>
          </a:stretch>
        </p:blipFill>
        <p:spPr>
          <a:xfrm>
            <a:off x="6659563" y="3716338"/>
            <a:ext cx="2016125" cy="2257425"/>
          </a:xfrm>
        </p:spPr>
      </p:pic>
      <p:sp>
        <p:nvSpPr>
          <p:cNvPr id="2" name="文本框 1"/>
          <p:cNvSpPr txBox="1"/>
          <p:nvPr/>
        </p:nvSpPr>
        <p:spPr>
          <a:xfrm>
            <a:off x="1075690" y="5655310"/>
            <a:ext cx="4072255" cy="460375"/>
          </a:xfrm>
          <a:prstGeom prst="rect">
            <a:avLst/>
          </a:prstGeom>
          <a:noFill/>
        </p:spPr>
        <p:txBody>
          <a:bodyPr wrap="square" rtlCol="0">
            <a:spAutoFit/>
          </a:bodyPr>
          <a:p>
            <a:pPr marL="285750" indent="-285750">
              <a:buFont typeface="Arial" panose="020B0604020202020204" pitchFamily="34" charset="0"/>
              <a:buChar char="•"/>
            </a:pPr>
            <a:r>
              <a:rPr lang="zh-CN" altLang="en-US" sz="2400" b="1" u="sng">
                <a:solidFill>
                  <a:srgbClr val="0000FF"/>
                </a:solidFill>
              </a:rPr>
              <a:t>李玫瑾谈青少年情感视频</a:t>
            </a:r>
            <a:endParaRPr lang="zh-CN" altLang="en-US" sz="2400" b="1" u="sng">
              <a:solidFill>
                <a:srgbClr val="0000FF"/>
              </a:solidFill>
            </a:endParaRPr>
          </a:p>
        </p:txBody>
      </p:sp>
      <p:sp>
        <p:nvSpPr>
          <p:cNvPr id="6" name="标题 5"/>
          <p:cNvSpPr/>
          <p:nvPr>
            <p:ph type="title"/>
          </p:nvPr>
        </p:nvSpPr>
        <p:spPr/>
        <p:txBody>
          <a:bodyPr/>
          <a:p>
            <a:endParaRPr lang="zh-CN" altLang="en-US"/>
          </a:p>
        </p:txBody>
      </p:sp>
      <p:sp>
        <p:nvSpPr>
          <p:cNvPr id="174085" name="Rectangle 1029"/>
          <p:cNvSpPr>
            <a:spLocks noGrp="1" noChangeArrowheads="1"/>
          </p:cNvSpPr>
          <p:nvPr/>
        </p:nvSpPr>
        <p:spPr>
          <a:xfrm>
            <a:off x="396240" y="287020"/>
            <a:ext cx="8229600" cy="1342390"/>
          </a:xfrm>
          <a:prstGeom prst="rect">
            <a:avLst/>
          </a:prstGeom>
          <a:solidFill>
            <a:srgbClr val="FFFF00"/>
          </a:solidFill>
          <a:ln w="9525">
            <a:noFill/>
          </a:ln>
        </p:spPr>
        <p:txBody>
          <a:bodyPr vert="horz" wrap="square" lIns="91440" tIns="45720" rIns="91440" bIns="45720" numCol="1" anchor="t"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lvl="0" eaLnBrk="1" hangingPunct="1">
              <a:lnSpc>
                <a:spcPct val="150000"/>
              </a:lnSpc>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8.3.1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马斯洛需求层次理论</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newsfla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a:xfrm>
            <a:off x="457200" y="780415"/>
            <a:ext cx="8456295" cy="2329180"/>
          </a:xfrm>
          <a:solidFill>
            <a:srgbClr val="FFFF00"/>
          </a:solidFill>
        </p:spPr>
        <p:txBody>
          <a:bodyPr/>
          <a:p>
            <a:r>
              <a:rPr lang="zh-CN" altLang="en-US" b="1">
                <a:solidFill>
                  <a:srgbClr val="0000FF"/>
                </a:solidFill>
                <a:sym typeface="+mn-ea"/>
              </a:rPr>
              <a:t>李玫瑾教授</a:t>
            </a:r>
            <a:br>
              <a:rPr lang="zh-CN" altLang="en-US" b="1">
                <a:solidFill>
                  <a:srgbClr val="0000FF"/>
                </a:solidFill>
                <a:sym typeface="+mn-ea"/>
              </a:rPr>
            </a:br>
            <a:r>
              <a:rPr lang="zh-CN" altLang="en-US" b="1">
                <a:solidFill>
                  <a:srgbClr val="0000FF"/>
                </a:solidFill>
                <a:sym typeface="+mn-ea"/>
              </a:rPr>
              <a:t>谈青少年</a:t>
            </a:r>
            <a:br>
              <a:rPr lang="zh-CN" altLang="en-US" b="1">
                <a:solidFill>
                  <a:srgbClr val="0000FF"/>
                </a:solidFill>
                <a:sym typeface="+mn-ea"/>
              </a:rPr>
            </a:br>
            <a:r>
              <a:rPr lang="zh-CN" altLang="en-US" b="1">
                <a:solidFill>
                  <a:srgbClr val="0000FF"/>
                </a:solidFill>
                <a:sym typeface="+mn-ea"/>
              </a:rPr>
              <a:t>情感养成</a:t>
            </a:r>
            <a:endParaRPr lang="zh-CN" altLang="en-US" b="1">
              <a:solidFill>
                <a:srgbClr val="0000FF"/>
              </a:solidFill>
              <a:sym typeface="+mn-ea"/>
            </a:endParaRPr>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pic>
        <p:nvPicPr>
          <p:cNvPr id="7" name="WeChat_20200228122717">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718560" y="381000"/>
            <a:ext cx="4705350" cy="6096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5" name="Rectangle 1029"/>
          <p:cNvSpPr>
            <a:spLocks noGrp="1" noChangeArrowheads="1"/>
          </p:cNvSpPr>
          <p:nvPr/>
        </p:nvSpPr>
        <p:spPr>
          <a:xfrm>
            <a:off x="396240" y="215265"/>
            <a:ext cx="8229600" cy="1342390"/>
          </a:xfrm>
          <a:prstGeom prst="rect">
            <a:avLst/>
          </a:prstGeom>
          <a:solidFill>
            <a:srgbClr val="FFFF00"/>
          </a:solidFill>
          <a:ln w="9525">
            <a:noFill/>
          </a:ln>
        </p:spPr>
        <p:txBody>
          <a:bodyPr vert="horz" wrap="square" lIns="91440" tIns="45720" rIns="91440" bIns="45720" numCol="1" anchor="t"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lvl="0" eaLnBrk="1" hangingPunct="1">
              <a:lnSpc>
                <a:spcPct val="150000"/>
              </a:lnSpc>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8.3.1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马斯洛需求层次理论</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5" name="日期占位符 4"/>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9BB12D39-99BB-4941-9356-312D35E02145}"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0963" name="灯片编号占位符 6"/>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40965" name="Rectangle 3"/>
          <p:cNvSpPr>
            <a:spLocks noGrp="1"/>
          </p:cNvSpPr>
          <p:nvPr>
            <p:ph type="body" sz="half" idx="1"/>
          </p:nvPr>
        </p:nvSpPr>
        <p:spPr>
          <a:xfrm>
            <a:off x="457200" y="1600200"/>
            <a:ext cx="5843588" cy="4530725"/>
          </a:xfrm>
        </p:spPr>
        <p:txBody>
          <a:bodyPr vert="horz" wrap="square" lIns="91440" tIns="45720" rIns="91440" bIns="45720" anchor="t"/>
          <a:lstStyle/>
          <a:p>
            <a:pPr eaLnBrk="1" hangingPunct="1">
              <a:lnSpc>
                <a:spcPct val="110000"/>
              </a:lnSpc>
              <a:spcBef>
                <a:spcPct val="45000"/>
              </a:spcBef>
              <a:buClr>
                <a:schemeClr val="accent1"/>
              </a:buClr>
              <a:buSzPct val="65000"/>
              <a:buFont typeface="Wingdings" panose="05000000000000000000" pitchFamily="2" charset="2"/>
              <a:buNone/>
            </a:pPr>
            <a:r>
              <a:rPr lang="zh-CN" altLang="en-US" b="1" dirty="0">
                <a:solidFill>
                  <a:srgbClr val="0000FF"/>
                </a:solidFill>
                <a:latin typeface="微软雅黑" panose="020B0503020204020204" pitchFamily="34" charset="-122"/>
                <a:ea typeface="微软雅黑" panose="020B0503020204020204" pitchFamily="34" charset="-122"/>
              </a:rPr>
              <a:t>四、自尊的需求</a:t>
            </a:r>
            <a:endParaRPr lang="zh-CN" altLang="en-US" b="1" dirty="0">
              <a:solidFill>
                <a:srgbClr val="0000FF"/>
              </a:solidFill>
              <a:latin typeface="微软雅黑" panose="020B0503020204020204" pitchFamily="34" charset="-122"/>
              <a:ea typeface="微软雅黑" panose="020B0503020204020204" pitchFamily="34" charset="-122"/>
            </a:endParaRPr>
          </a:p>
          <a:p>
            <a:pPr lvl="1" eaLnBrk="1" hangingPunct="1">
              <a:lnSpc>
                <a:spcPct val="110000"/>
              </a:lnSpc>
              <a:spcBef>
                <a:spcPct val="45000"/>
              </a:spcBef>
            </a:pPr>
            <a:r>
              <a:rPr lang="zh-CN" altLang="en-US" b="1" dirty="0">
                <a:latin typeface="微软雅黑" panose="020B0503020204020204" pitchFamily="34" charset="-122"/>
                <a:ea typeface="微软雅黑" panose="020B0503020204020204" pitchFamily="34" charset="-122"/>
              </a:rPr>
              <a:t>对实力、成就、优势、胜任、面对世界所具有的自信、独立和自由的愿望</a:t>
            </a:r>
            <a:endParaRPr lang="zh-CN" altLang="en-US" b="1" dirty="0">
              <a:latin typeface="微软雅黑" panose="020B0503020204020204" pitchFamily="34" charset="-122"/>
              <a:ea typeface="微软雅黑" panose="020B0503020204020204" pitchFamily="34" charset="-122"/>
            </a:endParaRPr>
          </a:p>
          <a:p>
            <a:pPr lvl="1" eaLnBrk="1" hangingPunct="1">
              <a:lnSpc>
                <a:spcPct val="110000"/>
              </a:lnSpc>
              <a:spcBef>
                <a:spcPct val="45000"/>
              </a:spcBef>
            </a:pPr>
            <a:r>
              <a:rPr lang="zh-CN" altLang="en-US" b="1" dirty="0">
                <a:latin typeface="微软雅黑" panose="020B0503020204020204" pitchFamily="34" charset="-122"/>
                <a:ea typeface="微软雅黑" panose="020B0503020204020204" pitchFamily="34" charset="-122"/>
              </a:rPr>
              <a:t>对名誉或威信（他人的尊重、尊敬）的欲望，对地位、声誉、支配、公认、注意、重要性、高贵或赞赏的欲望</a:t>
            </a:r>
            <a:endParaRPr lang="zh-CN" altLang="en-US" b="1" dirty="0">
              <a:latin typeface="微软雅黑" panose="020B0503020204020204" pitchFamily="34" charset="-122"/>
              <a:ea typeface="微软雅黑" panose="020B0503020204020204" pitchFamily="34" charset="-122"/>
            </a:endParaRPr>
          </a:p>
        </p:txBody>
      </p:sp>
      <p:pic>
        <p:nvPicPr>
          <p:cNvPr id="40966" name="Picture 7" descr="j0240719"/>
          <p:cNvPicPr>
            <a:picLocks noGrp="1" noChangeAspect="1"/>
          </p:cNvPicPr>
          <p:nvPr>
            <p:ph sz="half" idx="2"/>
          </p:nvPr>
        </p:nvPicPr>
        <p:blipFill>
          <a:blip r:embed="rId1"/>
          <a:srcRect/>
          <a:stretch>
            <a:fillRect/>
          </a:stretch>
        </p:blipFill>
        <p:spPr>
          <a:xfrm>
            <a:off x="6553200" y="3149283"/>
            <a:ext cx="2016125" cy="2906712"/>
          </a:xfrm>
        </p:spPr>
      </p:pic>
      <p:pic>
        <p:nvPicPr>
          <p:cNvPr id="2" name="图片 9" descr="IMG_264"/>
          <p:cNvPicPr>
            <a:picLocks noChangeAspect="1"/>
          </p:cNvPicPr>
          <p:nvPr/>
        </p:nvPicPr>
        <p:blipFill>
          <a:blip r:embed="rId2"/>
          <a:stretch>
            <a:fillRect/>
          </a:stretch>
        </p:blipFill>
        <p:spPr>
          <a:xfrm>
            <a:off x="6301105" y="1325880"/>
            <a:ext cx="2450465" cy="1527810"/>
          </a:xfrm>
          <a:prstGeom prst="rect">
            <a:avLst/>
          </a:prstGeom>
          <a:noFill/>
          <a:ln w="9525">
            <a:noFill/>
          </a:ln>
        </p:spPr>
      </p:pic>
    </p:spTree>
  </p:cSld>
  <p:clrMapOvr>
    <a:masterClrMapping/>
  </p:clrMapOvr>
  <p:transition>
    <p:wedg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65D1D88A-37BE-4253-8D4E-8300B904BF97}"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1987" name="灯片编号占位符 6"/>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41989" name="Rectangle 3"/>
          <p:cNvSpPr>
            <a:spLocks noGrp="1"/>
          </p:cNvSpPr>
          <p:nvPr>
            <p:ph type="body" sz="half" idx="1"/>
          </p:nvPr>
        </p:nvSpPr>
        <p:spPr>
          <a:xfrm>
            <a:off x="395288" y="1735138"/>
            <a:ext cx="6408737" cy="4573587"/>
          </a:xfrm>
        </p:spPr>
        <p:txBody>
          <a:bodyPr vert="horz" wrap="square" lIns="91440" tIns="45720" rIns="91440" bIns="45720" anchor="t"/>
          <a:lstStyle/>
          <a:p>
            <a:pPr eaLnBrk="1" hangingPunct="1">
              <a:lnSpc>
                <a:spcPct val="120000"/>
              </a:lnSpc>
              <a:spcBef>
                <a:spcPct val="45000"/>
              </a:spcBef>
              <a:buClr>
                <a:schemeClr val="accent1"/>
              </a:buClr>
              <a:buSzPct val="65000"/>
              <a:buFont typeface="Wingdings" panose="05000000000000000000" pitchFamily="2" charset="2"/>
              <a:buNone/>
            </a:pPr>
            <a:r>
              <a:rPr lang="zh-CN" altLang="en-US" b="1" dirty="0">
                <a:solidFill>
                  <a:srgbClr val="0000FF"/>
                </a:solidFill>
                <a:latin typeface="微软雅黑" panose="020B0503020204020204" pitchFamily="34" charset="-122"/>
                <a:ea typeface="微软雅黑" panose="020B0503020204020204" pitchFamily="34" charset="-122"/>
              </a:rPr>
              <a:t>五、自我实现的需求</a:t>
            </a:r>
            <a:endParaRPr lang="zh-CN" altLang="en-US" b="1" dirty="0">
              <a:solidFill>
                <a:srgbClr val="0000FF"/>
              </a:solidFill>
              <a:latin typeface="微软雅黑" panose="020B0503020204020204" pitchFamily="34" charset="-122"/>
              <a:ea typeface="微软雅黑" panose="020B0503020204020204" pitchFamily="34" charset="-122"/>
            </a:endParaRPr>
          </a:p>
          <a:p>
            <a:pPr lvl="1" eaLnBrk="1" hangingPunct="1">
              <a:lnSpc>
                <a:spcPct val="120000"/>
              </a:lnSpc>
              <a:spcBef>
                <a:spcPct val="45000"/>
              </a:spcBef>
            </a:pPr>
            <a:r>
              <a:rPr lang="zh-CN" altLang="en-US" b="1" dirty="0">
                <a:latin typeface="微软雅黑" panose="020B0503020204020204" pitchFamily="34" charset="-122"/>
                <a:ea typeface="微软雅黑" panose="020B0503020204020204" pitchFamily="34" charset="-122"/>
              </a:rPr>
              <a:t>自我实现是一种是潜能得以充分发挥的倾向</a:t>
            </a:r>
            <a:endParaRPr lang="zh-CN" altLang="en-US" b="1" dirty="0">
              <a:latin typeface="微软雅黑" panose="020B0503020204020204" pitchFamily="34" charset="-122"/>
              <a:ea typeface="微软雅黑" panose="020B0503020204020204" pitchFamily="34" charset="-122"/>
            </a:endParaRPr>
          </a:p>
          <a:p>
            <a:pPr lvl="1" eaLnBrk="1" hangingPunct="1">
              <a:lnSpc>
                <a:spcPct val="120000"/>
              </a:lnSpc>
              <a:spcBef>
                <a:spcPct val="45000"/>
              </a:spcBef>
            </a:pPr>
            <a:r>
              <a:rPr lang="zh-CN" altLang="en-US" b="1" dirty="0">
                <a:latin typeface="微软雅黑" panose="020B0503020204020204" pitchFamily="34" charset="-122"/>
                <a:ea typeface="微软雅黑" panose="020B0503020204020204" pitchFamily="34" charset="-122"/>
              </a:rPr>
              <a:t>如果不发挥出来，就会不满足或不安</a:t>
            </a:r>
            <a:endParaRPr lang="zh-CN" altLang="en-US" b="1" dirty="0">
              <a:latin typeface="微软雅黑" panose="020B0503020204020204" pitchFamily="34" charset="-122"/>
              <a:ea typeface="微软雅黑" panose="020B0503020204020204" pitchFamily="34" charset="-122"/>
            </a:endParaRPr>
          </a:p>
          <a:p>
            <a:pPr lvl="2" eaLnBrk="1" hangingPunct="1">
              <a:lnSpc>
                <a:spcPct val="120000"/>
              </a:lnSpc>
              <a:spcBef>
                <a:spcPct val="45000"/>
              </a:spcBef>
            </a:pPr>
            <a:r>
              <a:rPr lang="zh-CN" altLang="en-US" sz="2400" b="1" dirty="0">
                <a:latin typeface="微软雅黑" panose="020B0503020204020204" pitchFamily="34" charset="-122"/>
                <a:ea typeface="微软雅黑" panose="020B0503020204020204" pitchFamily="34" charset="-122"/>
              </a:rPr>
              <a:t>作曲家必须作曲、画家必须作画、诗人必须写诗，艺术家必须表演，否则就有失落感</a:t>
            </a:r>
            <a:endParaRPr lang="zh-CN" altLang="en-US" sz="2400" b="1" dirty="0">
              <a:latin typeface="微软雅黑" panose="020B0503020204020204" pitchFamily="34" charset="-122"/>
              <a:ea typeface="微软雅黑" panose="020B0503020204020204" pitchFamily="34" charset="-122"/>
            </a:endParaRPr>
          </a:p>
        </p:txBody>
      </p:sp>
      <p:pic>
        <p:nvPicPr>
          <p:cNvPr id="41990" name="Picture 7" descr="j0090070"/>
          <p:cNvPicPr>
            <a:picLocks noGrp="1" noChangeAspect="1"/>
          </p:cNvPicPr>
          <p:nvPr>
            <p:ph sz="half" idx="2"/>
          </p:nvPr>
        </p:nvPicPr>
        <p:blipFill>
          <a:blip r:embed="rId1"/>
          <a:srcRect/>
          <a:stretch>
            <a:fillRect/>
          </a:stretch>
        </p:blipFill>
        <p:spPr>
          <a:xfrm>
            <a:off x="6804025" y="3357563"/>
            <a:ext cx="1941513" cy="2500312"/>
          </a:xfrm>
        </p:spPr>
      </p:pic>
      <p:sp>
        <p:nvSpPr>
          <p:cNvPr id="2" name="标题 1"/>
          <p:cNvSpPr/>
          <p:nvPr>
            <p:ph type="title"/>
          </p:nvPr>
        </p:nvSpPr>
        <p:spPr/>
        <p:txBody>
          <a:bodyPr/>
          <a:p>
            <a:endParaRPr lang="zh-CN" altLang="en-US"/>
          </a:p>
        </p:txBody>
      </p:sp>
      <p:sp>
        <p:nvSpPr>
          <p:cNvPr id="174085" name="Rectangle 1029"/>
          <p:cNvSpPr>
            <a:spLocks noGrp="1" noChangeArrowheads="1"/>
          </p:cNvSpPr>
          <p:nvPr/>
        </p:nvSpPr>
        <p:spPr>
          <a:xfrm>
            <a:off x="396240" y="287020"/>
            <a:ext cx="8229600" cy="1342390"/>
          </a:xfrm>
          <a:prstGeom prst="rect">
            <a:avLst/>
          </a:prstGeom>
          <a:solidFill>
            <a:srgbClr val="FFFF00"/>
          </a:solidFill>
          <a:ln w="9525">
            <a:noFill/>
          </a:ln>
        </p:spPr>
        <p:txBody>
          <a:bodyPr vert="horz" wrap="square" lIns="91440" tIns="45720" rIns="91440" bIns="45720" numCol="1" anchor="t"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lvl="0" eaLnBrk="1" hangingPunct="1">
              <a:lnSpc>
                <a:spcPct val="150000"/>
              </a:lnSpc>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8.3.1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马斯洛需求层次理论</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wheel spokes="8"/>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68748899-137C-4138-874D-EB45B49B05ED}"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403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44036" name="Rectangle 3"/>
          <p:cNvSpPr>
            <a:spLocks noGrp="1"/>
          </p:cNvSpPr>
          <p:nvPr>
            <p:ph idx="1"/>
          </p:nvPr>
        </p:nvSpPr>
        <p:spPr>
          <a:xfrm>
            <a:off x="71755" y="1304290"/>
            <a:ext cx="9039860" cy="5397500"/>
          </a:xfrm>
          <a:pattFill prst="shingle">
            <a:fgClr>
              <a:srgbClr val="CC9900"/>
            </a:fgClr>
            <a:bgClr>
              <a:srgbClr val="FFFFFF"/>
            </a:bgClr>
          </a:pattFill>
        </p:spPr>
        <p:txBody>
          <a:bodyPr vert="horz" wrap="square" lIns="91440" tIns="45720" rIns="91440" bIns="45720" anchor="t"/>
          <a:lstStyle/>
          <a:p>
            <a:pPr marL="800100" indent="-457200" eaLnBrk="1" latinLnBrk="0" hangingPunct="1">
              <a:lnSpc>
                <a:spcPct val="100000"/>
              </a:lnSpc>
              <a:spcBef>
                <a:spcPts val="600"/>
              </a:spcBef>
              <a:spcAft>
                <a:spcPts val="0"/>
              </a:spcAft>
              <a:buFont typeface="Wingdings" panose="05000000000000000000" charset="0"/>
              <a:buChar char="p"/>
            </a:pP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马斯洛后来还探讨</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过</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另外两种需求：</a:t>
            </a:r>
            <a:r>
              <a:rPr lang="zh-CN" altLang="en-US" sz="280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认知需求和审美需求</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。但未被列入到需求层次排列中，他认为这二者应居于</a:t>
            </a:r>
            <a:r>
              <a:rPr lang="zh-CN" altLang="en-US" sz="280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尊敬需求</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与</a:t>
            </a:r>
            <a:r>
              <a:rPr lang="zh-CN" altLang="en-US" sz="2800">
                <a:solidFill>
                  <a:srgbClr val="0000FF"/>
                </a:solidFill>
                <a:latin typeface="微软雅黑" panose="020B0503020204020204" pitchFamily="34" charset="-122"/>
                <a:ea typeface="微软雅黑" panose="020B0503020204020204" pitchFamily="34" charset="-122"/>
                <a:cs typeface="微软雅黑" panose="020B0503020204020204" pitchFamily="34" charset="-122"/>
                <a:sym typeface="+mn-ea"/>
              </a:rPr>
              <a:t>自我实现需求</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之间。</a:t>
            </a:r>
            <a:endParaRPr lang="zh-CN" altLang="en-US" b="1" dirty="0">
              <a:solidFill>
                <a:srgbClr val="0000FF"/>
              </a:solidFill>
              <a:latin typeface="微软雅黑" panose="020B0503020204020204" pitchFamily="34" charset="-122"/>
              <a:ea typeface="微软雅黑" panose="020B0503020204020204" pitchFamily="34" charset="-122"/>
            </a:endParaRPr>
          </a:p>
          <a:p>
            <a:pPr marL="800100" indent="-457200" eaLnBrk="1" latinLnBrk="0" hangingPunct="1">
              <a:lnSpc>
                <a:spcPct val="100000"/>
              </a:lnSpc>
              <a:spcBef>
                <a:spcPts val="600"/>
              </a:spcBef>
              <a:spcAft>
                <a:spcPts val="0"/>
              </a:spcAft>
              <a:buFont typeface="Wingdings" panose="05000000000000000000" charset="0"/>
              <a:buChar char="p"/>
            </a:pPr>
            <a:r>
              <a:rPr lang="zh-CN" altLang="en-US" b="1" dirty="0">
                <a:solidFill>
                  <a:srgbClr val="0000FF"/>
                </a:solidFill>
                <a:latin typeface="微软雅黑" panose="020B0503020204020204" pitchFamily="34" charset="-122"/>
                <a:ea typeface="微软雅黑" panose="020B0503020204020204" pitchFamily="34" charset="-122"/>
              </a:rPr>
              <a:t>认知的需要</a:t>
            </a:r>
            <a:endParaRPr lang="zh-CN" altLang="en-US" b="1" dirty="0">
              <a:solidFill>
                <a:srgbClr val="0000FF"/>
              </a:solidFill>
              <a:latin typeface="微软雅黑" panose="020B0503020204020204" pitchFamily="34" charset="-122"/>
              <a:ea typeface="微软雅黑" panose="020B0503020204020204" pitchFamily="34" charset="-122"/>
            </a:endParaRPr>
          </a:p>
          <a:p>
            <a:pPr marL="1127125" lvl="1" indent="-457200" eaLnBrk="1" latinLnBrk="0" hangingPunct="1">
              <a:lnSpc>
                <a:spcPct val="100000"/>
              </a:lnSpc>
              <a:spcBef>
                <a:spcPts val="600"/>
              </a:spcBef>
              <a:spcAft>
                <a:spcPts val="0"/>
              </a:spcAft>
              <a:buFont typeface="Wingdings" panose="05000000000000000000" charset="0"/>
              <a:buChar char="n"/>
            </a:pPr>
            <a:r>
              <a:rPr lang="zh-CN" altLang="en-US" b="1" dirty="0">
                <a:latin typeface="微软雅黑" panose="020B0503020204020204" pitchFamily="34" charset="-122"/>
                <a:ea typeface="微软雅黑" panose="020B0503020204020204" pitchFamily="34" charset="-122"/>
              </a:rPr>
              <a:t>好奇心。儿童  科学研究的动力</a:t>
            </a:r>
            <a:endParaRPr lang="zh-CN" altLang="en-US" b="1" dirty="0">
              <a:latin typeface="微软雅黑" panose="020B0503020204020204" pitchFamily="34" charset="-122"/>
              <a:ea typeface="微软雅黑" panose="020B0503020204020204" pitchFamily="34" charset="-122"/>
            </a:endParaRPr>
          </a:p>
          <a:p>
            <a:pPr marL="1127125" lvl="1" indent="-457200" eaLnBrk="1" latinLnBrk="0" hangingPunct="1">
              <a:lnSpc>
                <a:spcPct val="100000"/>
              </a:lnSpc>
              <a:spcBef>
                <a:spcPts val="600"/>
              </a:spcBef>
              <a:spcAft>
                <a:spcPts val="0"/>
              </a:spcAft>
              <a:buFont typeface="Wingdings" panose="05000000000000000000" charset="0"/>
              <a:buChar char="n"/>
            </a:pPr>
            <a:r>
              <a:rPr lang="zh-CN" altLang="en-US" b="1" dirty="0">
                <a:latin typeface="微软雅黑" panose="020B0503020204020204" pitchFamily="34" charset="-122"/>
                <a:ea typeface="微软雅黑" panose="020B0503020204020204" pitchFamily="34" charset="-122"/>
              </a:rPr>
              <a:t>层出不穷的无名“伽利略”对人类特大危险追根求源地探索，甚至不惜牺牲生命</a:t>
            </a:r>
            <a:endParaRPr lang="zh-CN" altLang="en-US" b="1" dirty="0">
              <a:latin typeface="微软雅黑" panose="020B0503020204020204" pitchFamily="34" charset="-122"/>
              <a:ea typeface="微软雅黑" panose="020B0503020204020204" pitchFamily="34" charset="-122"/>
            </a:endParaRPr>
          </a:p>
          <a:p>
            <a:pPr marL="1127125" lvl="1" indent="-457200" eaLnBrk="1" latinLnBrk="0" hangingPunct="1">
              <a:lnSpc>
                <a:spcPct val="100000"/>
              </a:lnSpc>
              <a:spcBef>
                <a:spcPts val="600"/>
              </a:spcBef>
              <a:spcAft>
                <a:spcPts val="0"/>
              </a:spcAft>
              <a:buFont typeface="Wingdings" panose="05000000000000000000" charset="0"/>
              <a:buChar char="n"/>
            </a:pPr>
            <a:r>
              <a:rPr lang="zh-CN" altLang="en-US" b="1" dirty="0">
                <a:latin typeface="微软雅黑" panose="020B0503020204020204" pitchFamily="34" charset="-122"/>
                <a:ea typeface="微软雅黑" panose="020B0503020204020204" pitchFamily="34" charset="-122"/>
              </a:rPr>
              <a:t>认知需要伴随人的一生</a:t>
            </a:r>
            <a:endParaRPr lang="zh-CN" altLang="en-US" b="1" dirty="0">
              <a:latin typeface="微软雅黑" panose="020B0503020204020204" pitchFamily="34" charset="-122"/>
              <a:ea typeface="微软雅黑" panose="020B0503020204020204" pitchFamily="34" charset="-122"/>
            </a:endParaRPr>
          </a:p>
          <a:p>
            <a:pPr marL="800100" indent="-457200" eaLnBrk="1" latinLnBrk="0" hangingPunct="1">
              <a:lnSpc>
                <a:spcPct val="100000"/>
              </a:lnSpc>
              <a:spcBef>
                <a:spcPts val="600"/>
              </a:spcBef>
              <a:spcAft>
                <a:spcPts val="0"/>
              </a:spcAft>
              <a:buFont typeface="Wingdings" panose="05000000000000000000" charset="0"/>
              <a:buChar char="p"/>
            </a:pPr>
            <a:r>
              <a:rPr lang="zh-CN" altLang="en-US" b="1" dirty="0">
                <a:solidFill>
                  <a:srgbClr val="0000FF"/>
                </a:solidFill>
                <a:latin typeface="微软雅黑" panose="020B0503020204020204" pitchFamily="34" charset="-122"/>
                <a:ea typeface="微软雅黑" panose="020B0503020204020204" pitchFamily="34" charset="-122"/>
              </a:rPr>
              <a:t>审美的</a:t>
            </a:r>
            <a:r>
              <a:rPr lang="zh-CN" altLang="en-US" b="1" dirty="0">
                <a:solidFill>
                  <a:srgbClr val="0000FF"/>
                </a:solidFill>
                <a:latin typeface="微软雅黑" panose="020B0503020204020204" pitchFamily="34" charset="-122"/>
                <a:ea typeface="微软雅黑" panose="020B0503020204020204" pitchFamily="34" charset="-122"/>
              </a:rPr>
              <a:t>需要</a:t>
            </a:r>
            <a:endParaRPr lang="zh-CN" altLang="en-US" b="1" dirty="0">
              <a:solidFill>
                <a:srgbClr val="0000FF"/>
              </a:solidFill>
              <a:latin typeface="微软雅黑" panose="020B0503020204020204" pitchFamily="34" charset="-122"/>
              <a:ea typeface="微软雅黑" panose="020B0503020204020204" pitchFamily="34" charset="-122"/>
            </a:endParaRPr>
          </a:p>
          <a:p>
            <a:pPr marL="1127125" lvl="1" indent="-457200" eaLnBrk="1" latinLnBrk="0" hangingPunct="1">
              <a:lnSpc>
                <a:spcPct val="100000"/>
              </a:lnSpc>
              <a:spcBef>
                <a:spcPts val="600"/>
              </a:spcBef>
              <a:spcAft>
                <a:spcPts val="0"/>
              </a:spcAft>
              <a:buFont typeface="Wingdings" panose="05000000000000000000" charset="0"/>
              <a:buChar char="p"/>
            </a:pPr>
            <a:r>
              <a:rPr lang="zh-CN" altLang="en-US" b="1" dirty="0">
                <a:latin typeface="微软雅黑" panose="020B0503020204020204" pitchFamily="34" charset="-122"/>
                <a:ea typeface="微软雅黑" panose="020B0503020204020204" pitchFamily="34" charset="-122"/>
              </a:rPr>
              <a:t>视觉刺激引起心理认同和情绪的感受体验</a:t>
            </a:r>
            <a:endParaRPr lang="zh-CN" altLang="en-US" b="1" dirty="0">
              <a:latin typeface="微软雅黑" panose="020B0503020204020204" pitchFamily="34" charset="-122"/>
              <a:ea typeface="微软雅黑" panose="020B0503020204020204" pitchFamily="34" charset="-122"/>
            </a:endParaRPr>
          </a:p>
          <a:p>
            <a:pPr marL="1127125" lvl="1" indent="-457200" eaLnBrk="1" latinLnBrk="0" hangingPunct="1">
              <a:lnSpc>
                <a:spcPct val="100000"/>
              </a:lnSpc>
              <a:spcBef>
                <a:spcPts val="600"/>
              </a:spcBef>
              <a:spcAft>
                <a:spcPts val="0"/>
              </a:spcAft>
              <a:buFont typeface="Wingdings" panose="05000000000000000000" charset="0"/>
              <a:buChar char="p"/>
            </a:pPr>
            <a:r>
              <a:rPr lang="zh-CN" altLang="en-US" b="1" dirty="0">
                <a:latin typeface="微软雅黑" panose="020B0503020204020204" pitchFamily="34" charset="-122"/>
                <a:ea typeface="微软雅黑" panose="020B0503020204020204" pitchFamily="34" charset="-122"/>
              </a:rPr>
              <a:t>对美的追求，引起思维和行为的结果</a:t>
            </a:r>
            <a:endParaRPr lang="zh-CN" altLang="en-US" b="1" dirty="0">
              <a:latin typeface="微软雅黑" panose="020B0503020204020204" pitchFamily="34" charset="-122"/>
              <a:ea typeface="微软雅黑" panose="020B0503020204020204" pitchFamily="34" charset="-122"/>
            </a:endParaRPr>
          </a:p>
        </p:txBody>
      </p:sp>
      <p:sp>
        <p:nvSpPr>
          <p:cNvPr id="174085" name="Rectangle 1029"/>
          <p:cNvSpPr>
            <a:spLocks noGrp="1" noChangeArrowheads="1"/>
          </p:cNvSpPr>
          <p:nvPr/>
        </p:nvSpPr>
        <p:spPr>
          <a:xfrm>
            <a:off x="137795" y="151130"/>
            <a:ext cx="8973820" cy="1111885"/>
          </a:xfrm>
          <a:prstGeom prst="rect">
            <a:avLst/>
          </a:prstGeom>
          <a:solidFill>
            <a:srgbClr val="FFFF00"/>
          </a:solidFill>
          <a:ln w="9525">
            <a:noFill/>
          </a:ln>
        </p:spPr>
        <p:txBody>
          <a:bodyPr vert="horz" wrap="square" lIns="91440" tIns="45720" rIns="91440" bIns="45720" numCol="1" anchor="t"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lvl="0" eaLnBrk="1" hangingPunct="1">
              <a:lnSpc>
                <a:spcPct val="120000"/>
              </a:lnSpc>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 8.3.1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马斯洛需求层次理论</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4036">
                                            <p:txEl>
                                              <p:pRg st="5" end="5"/>
                                            </p:txEl>
                                          </p:spTgt>
                                        </p:tgtEl>
                                        <p:attrNameLst>
                                          <p:attrName>style.visibility</p:attrName>
                                        </p:attrNameLst>
                                      </p:cBhvr>
                                      <p:to>
                                        <p:strVal val="visible"/>
                                      </p:to>
                                    </p:set>
                                    <p:animEffect transition="in" filter="blinds(horizontal)">
                                      <p:cBhvr>
                                        <p:cTn id="7" dur="500"/>
                                        <p:tgtEl>
                                          <p:spTgt spid="44036">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4036">
                                            <p:txEl>
                                              <p:pRg st="6" end="6"/>
                                            </p:txEl>
                                          </p:spTgt>
                                        </p:tgtEl>
                                        <p:attrNameLst>
                                          <p:attrName>style.visibility</p:attrName>
                                        </p:attrNameLst>
                                      </p:cBhvr>
                                      <p:to>
                                        <p:strVal val="visible"/>
                                      </p:to>
                                    </p:set>
                                    <p:animEffect transition="in" filter="blinds(horizontal)">
                                      <p:cBhvr>
                                        <p:cTn id="10" dur="500"/>
                                        <p:tgtEl>
                                          <p:spTgt spid="44036">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4036">
                                            <p:txEl>
                                              <p:pRg st="7" end="7"/>
                                            </p:txEl>
                                          </p:spTgt>
                                        </p:tgtEl>
                                        <p:attrNameLst>
                                          <p:attrName>style.visibility</p:attrName>
                                        </p:attrNameLst>
                                      </p:cBhvr>
                                      <p:to>
                                        <p:strVal val="visible"/>
                                      </p:to>
                                    </p:set>
                                    <p:animEffect transition="in" filter="blinds(horizontal)">
                                      <p:cBhvr>
                                        <p:cTn id="13" dur="500"/>
                                        <p:tgtEl>
                                          <p:spTgt spid="4403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C22BA1A0-B43E-4291-A8AD-2C94898B7586}"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505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45060" name="Rectangle 3"/>
          <p:cNvSpPr>
            <a:spLocks noGrp="1"/>
          </p:cNvSpPr>
          <p:nvPr>
            <p:ph idx="1"/>
          </p:nvPr>
        </p:nvSpPr>
        <p:spPr>
          <a:xfrm>
            <a:off x="468313" y="1778000"/>
            <a:ext cx="8229600" cy="4530725"/>
          </a:xfrm>
        </p:spPr>
        <p:txBody>
          <a:bodyPr vert="horz" wrap="square" lIns="91440" tIns="45720" rIns="91440" bIns="45720" anchor="t"/>
          <a:lstStyle/>
          <a:p>
            <a:pPr eaLnBrk="1" hangingPunct="1">
              <a:lnSpc>
                <a:spcPct val="115000"/>
              </a:lnSpc>
              <a:spcBef>
                <a:spcPct val="40000"/>
              </a:spcBef>
            </a:pPr>
            <a:r>
              <a:rPr lang="zh-CN" altLang="en-US" sz="2600" b="1" dirty="0">
                <a:latin typeface="微软雅黑" panose="020B0503020204020204" pitchFamily="34" charset="-122"/>
                <a:ea typeface="微软雅黑" panose="020B0503020204020204" pitchFamily="34" charset="-122"/>
              </a:rPr>
              <a:t>马斯洛的</a:t>
            </a:r>
            <a:r>
              <a:rPr lang="zh-CN" altLang="en-US" sz="2600" b="1" dirty="0">
                <a:solidFill>
                  <a:srgbClr val="FF0000"/>
                </a:solidFill>
                <a:latin typeface="微软雅黑" panose="020B0503020204020204" pitchFamily="34" charset="-122"/>
                <a:ea typeface="微软雅黑" panose="020B0503020204020204" pitchFamily="34" charset="-122"/>
              </a:rPr>
              <a:t>需要层次理论</a:t>
            </a:r>
            <a:r>
              <a:rPr lang="zh-CN" altLang="en-US" sz="2600" b="1" dirty="0">
                <a:latin typeface="微软雅黑" panose="020B0503020204020204" pitchFamily="34" charset="-122"/>
                <a:ea typeface="微软雅黑" panose="020B0503020204020204" pitchFamily="34" charset="-122"/>
              </a:rPr>
              <a:t>反映了一种</a:t>
            </a:r>
            <a:r>
              <a:rPr lang="zh-CN" altLang="en-US" sz="2600" b="1" dirty="0">
                <a:solidFill>
                  <a:srgbClr val="C00000"/>
                </a:solidFill>
                <a:latin typeface="微软雅黑" panose="020B0503020204020204" pitchFamily="34" charset="-122"/>
                <a:ea typeface="微软雅黑" panose="020B0503020204020204" pitchFamily="34" charset="-122"/>
              </a:rPr>
              <a:t>生活价值观</a:t>
            </a:r>
            <a:r>
              <a:rPr lang="zh-CN" altLang="en-US" sz="2600" b="1" dirty="0">
                <a:latin typeface="微软雅黑" panose="020B0503020204020204" pitchFamily="34" charset="-122"/>
                <a:ea typeface="微软雅黑" panose="020B0503020204020204" pitchFamily="34" charset="-122"/>
              </a:rPr>
              <a:t>。</a:t>
            </a:r>
            <a:endParaRPr lang="zh-CN" altLang="en-US" sz="2600" b="1" dirty="0">
              <a:latin typeface="微软雅黑" panose="020B0503020204020204" pitchFamily="34" charset="-122"/>
              <a:ea typeface="微软雅黑" panose="020B0503020204020204" pitchFamily="34" charset="-122"/>
            </a:endParaRPr>
          </a:p>
          <a:p>
            <a:pPr eaLnBrk="1" hangingPunct="1">
              <a:lnSpc>
                <a:spcPct val="115000"/>
              </a:lnSpc>
              <a:spcBef>
                <a:spcPct val="40000"/>
              </a:spcBef>
            </a:pPr>
            <a:r>
              <a:rPr lang="zh-CN" altLang="en-US" sz="2600" b="1" dirty="0">
                <a:solidFill>
                  <a:srgbClr val="FF0000"/>
                </a:solidFill>
                <a:latin typeface="微软雅黑" panose="020B0503020204020204" pitchFamily="34" charset="-122"/>
                <a:ea typeface="微软雅黑" panose="020B0503020204020204" pitchFamily="34" charset="-122"/>
              </a:rPr>
              <a:t>自尊需要</a:t>
            </a:r>
            <a:r>
              <a:rPr lang="zh-CN" altLang="en-US" sz="2600" b="1" dirty="0">
                <a:latin typeface="微软雅黑" panose="020B0503020204020204" pitchFamily="34" charset="-122"/>
                <a:ea typeface="微软雅黑" panose="020B0503020204020204" pitchFamily="34" charset="-122"/>
              </a:rPr>
              <a:t>，实际上包含了多种不同的含义（见仁见智），但马斯洛主要反映了美国这个阶层</a:t>
            </a:r>
            <a:r>
              <a:rPr lang="zh-CN" altLang="en-US" sz="2600" b="1" dirty="0">
                <a:solidFill>
                  <a:srgbClr val="C00000"/>
                </a:solidFill>
                <a:latin typeface="微软雅黑" panose="020B0503020204020204" pitchFamily="34" charset="-122"/>
                <a:ea typeface="微软雅黑" panose="020B0503020204020204" pitchFamily="34" charset="-122"/>
              </a:rPr>
              <a:t>崇尚事业成就</a:t>
            </a:r>
            <a:r>
              <a:rPr lang="zh-CN" altLang="en-US" sz="2600" b="1" dirty="0">
                <a:latin typeface="微软雅黑" panose="020B0503020204020204" pitchFamily="34" charset="-122"/>
                <a:ea typeface="微软雅黑" panose="020B0503020204020204" pitchFamily="34" charset="-122"/>
              </a:rPr>
              <a:t>的主要含义。</a:t>
            </a:r>
            <a:endParaRPr lang="zh-CN" altLang="en-US" sz="2600" b="1" dirty="0">
              <a:latin typeface="微软雅黑" panose="020B0503020204020204" pitchFamily="34" charset="-122"/>
              <a:ea typeface="微软雅黑" panose="020B0503020204020204" pitchFamily="34" charset="-122"/>
            </a:endParaRPr>
          </a:p>
          <a:p>
            <a:pPr eaLnBrk="1" hangingPunct="1">
              <a:lnSpc>
                <a:spcPct val="115000"/>
              </a:lnSpc>
              <a:spcBef>
                <a:spcPct val="40000"/>
              </a:spcBef>
            </a:pPr>
            <a:r>
              <a:rPr lang="zh-CN" altLang="en-US" sz="2600" b="1" dirty="0">
                <a:solidFill>
                  <a:srgbClr val="FF0000"/>
                </a:solidFill>
                <a:latin typeface="微软雅黑" panose="020B0503020204020204" pitchFamily="34" charset="-122"/>
                <a:ea typeface="微软雅黑" panose="020B0503020204020204" pitchFamily="34" charset="-122"/>
              </a:rPr>
              <a:t>自尊意味着“他尊”：</a:t>
            </a:r>
            <a:endParaRPr lang="zh-CN" altLang="en-US" sz="2600" b="1" dirty="0">
              <a:solidFill>
                <a:srgbClr val="FF0000"/>
              </a:solidFill>
              <a:latin typeface="微软雅黑" panose="020B0503020204020204" pitchFamily="34" charset="-122"/>
              <a:ea typeface="微软雅黑" panose="020B0503020204020204" pitchFamily="34" charset="-122"/>
            </a:endParaRPr>
          </a:p>
          <a:p>
            <a:pPr lvl="1" eaLnBrk="1" hangingPunct="1">
              <a:lnSpc>
                <a:spcPct val="115000"/>
              </a:lnSpc>
              <a:spcBef>
                <a:spcPct val="40000"/>
              </a:spcBef>
            </a:pPr>
            <a:r>
              <a:rPr lang="zh-CN" altLang="en-US" sz="2200" b="1" dirty="0">
                <a:solidFill>
                  <a:srgbClr val="0000FF"/>
                </a:solidFill>
                <a:latin typeface="微软雅黑" panose="020B0503020204020204" pitchFamily="34" charset="-122"/>
                <a:ea typeface="微软雅黑" panose="020B0503020204020204" pitchFamily="34" charset="-122"/>
              </a:rPr>
              <a:t>自己人格受到别人尊重，别人能够倾听自己的表达，同时也尊重别人的人格</a:t>
            </a:r>
            <a:endParaRPr lang="zh-CN" altLang="en-US" sz="2200" b="1" dirty="0">
              <a:solidFill>
                <a:srgbClr val="0000FF"/>
              </a:solidFill>
              <a:latin typeface="微软雅黑" panose="020B0503020204020204" pitchFamily="34" charset="-122"/>
              <a:ea typeface="微软雅黑" panose="020B0503020204020204" pitchFamily="34" charset="-122"/>
            </a:endParaRPr>
          </a:p>
          <a:p>
            <a:pPr lvl="1" eaLnBrk="1" hangingPunct="1">
              <a:lnSpc>
                <a:spcPct val="115000"/>
              </a:lnSpc>
              <a:spcBef>
                <a:spcPct val="40000"/>
              </a:spcBef>
            </a:pPr>
            <a:r>
              <a:rPr lang="zh-CN" altLang="en-US" sz="2200" b="1" dirty="0">
                <a:solidFill>
                  <a:srgbClr val="0000FF"/>
                </a:solidFill>
                <a:latin typeface="微软雅黑" panose="020B0503020204020204" pitchFamily="34" charset="-122"/>
                <a:ea typeface="微软雅黑" panose="020B0503020204020204" pitchFamily="34" charset="-122"/>
              </a:rPr>
              <a:t>意味着不被轻视，不受无理的对待，不受欺辱</a:t>
            </a:r>
            <a:endParaRPr lang="zh-CN" altLang="en-US" sz="2200" b="1" dirty="0">
              <a:solidFill>
                <a:srgbClr val="0000FF"/>
              </a:solidFill>
              <a:latin typeface="微软雅黑" panose="020B0503020204020204" pitchFamily="34" charset="-122"/>
              <a:ea typeface="微软雅黑" panose="020B0503020204020204" pitchFamily="34" charset="-122"/>
            </a:endParaRPr>
          </a:p>
        </p:txBody>
      </p:sp>
      <p:sp>
        <p:nvSpPr>
          <p:cNvPr id="174085" name="Rectangle 1029"/>
          <p:cNvSpPr>
            <a:spLocks noGrp="1" noChangeArrowheads="1"/>
          </p:cNvSpPr>
          <p:nvPr/>
        </p:nvSpPr>
        <p:spPr>
          <a:xfrm>
            <a:off x="389255" y="294640"/>
            <a:ext cx="8229600" cy="1342390"/>
          </a:xfrm>
          <a:prstGeom prst="rect">
            <a:avLst/>
          </a:prstGeom>
          <a:solidFill>
            <a:srgbClr val="FFFF00"/>
          </a:solidFill>
          <a:ln w="9525">
            <a:noFill/>
          </a:ln>
        </p:spPr>
        <p:txBody>
          <a:bodyPr vert="horz" wrap="square" lIns="91440" tIns="45720" rIns="91440" bIns="45720" numCol="1" anchor="t"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Calibri" panose="020F0502020204030204" pitchFamily="34"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lvl="0" eaLnBrk="1" hangingPunct="1">
              <a:lnSpc>
                <a:spcPct val="150000"/>
              </a:lnSpc>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8.3.1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马斯洛需求层次理论</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dissolv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41514CB9-4BDA-40BA-9285-BA5AD5023B33}"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3011" name="灯片编号占位符 6"/>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79205" name="Rectangle 5"/>
          <p:cNvSpPr>
            <a:spLocks noGrp="1" noChangeArrowheads="1"/>
          </p:cNvSpPr>
          <p:nvPr>
            <p:ph type="title"/>
          </p:nvPr>
        </p:nvSpPr>
        <p:spPr>
          <a:xfrm>
            <a:off x="457200" y="206058"/>
            <a:ext cx="8229600" cy="1206500"/>
          </a:xfrm>
          <a:solidFill>
            <a:srgbClr val="FFFF00"/>
          </a:solidFill>
        </p:spPr>
        <p:txBody>
          <a:bodyPr vert="horz" wrap="square" lIns="91440" tIns="45720" rIns="91440" bIns="45720" numCol="1" anchor="t" anchorCtr="0" compatLnSpc="1"/>
          <a:lstStyle/>
          <a:p>
            <a:pPr lvl="0" eaLnBrk="1" hangingPunct="1">
              <a:lnSpc>
                <a:spcPct val="150000"/>
              </a:lnSpc>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8.3.2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自我实现理论</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43013" name="Rectangle 3"/>
          <p:cNvSpPr>
            <a:spLocks noGrp="1"/>
          </p:cNvSpPr>
          <p:nvPr>
            <p:ph type="body" sz="half" idx="1"/>
          </p:nvPr>
        </p:nvSpPr>
        <p:spPr>
          <a:xfrm>
            <a:off x="457200" y="1484630"/>
            <a:ext cx="8228965" cy="4805680"/>
          </a:xfrm>
          <a:pattFill prst="horzBrick">
            <a:fgClr>
              <a:srgbClr val="CC9900"/>
            </a:fgClr>
            <a:bgClr>
              <a:srgbClr val="FFFFFF"/>
            </a:bgClr>
          </a:pattFill>
        </p:spPr>
        <p:txBody>
          <a:bodyPr vert="horz" wrap="square" lIns="91440" tIns="45720" rIns="91440" bIns="45720" anchor="t"/>
          <a:lstStyle/>
          <a:p>
            <a:pPr eaLnBrk="1" hangingPunct="1">
              <a:lnSpc>
                <a:spcPct val="120000"/>
              </a:lnSpc>
              <a:spcBef>
                <a:spcPts val="50"/>
              </a:spcBef>
              <a:spcAft>
                <a:spcPts val="0"/>
              </a:spcAft>
              <a:buClr>
                <a:schemeClr val="accent1"/>
              </a:buClr>
              <a:buSzPct val="65000"/>
              <a:buFont typeface="Wingdings" panose="05000000000000000000" pitchFamily="2" charset="2"/>
            </a:pPr>
            <a:r>
              <a:rPr lang="zh-CN" altLang="en-US" sz="2600" b="1" dirty="0">
                <a:solidFill>
                  <a:srgbClr val="FF0000"/>
                </a:solidFill>
                <a:latin typeface="微软雅黑" panose="020B0503020204020204" pitchFamily="34" charset="-122"/>
                <a:ea typeface="微软雅黑" panose="020B0503020204020204" pitchFamily="34" charset="-122"/>
              </a:rPr>
              <a:t>自我实现</a:t>
            </a:r>
            <a:r>
              <a:rPr lang="zh-CN" altLang="en-US" sz="2600" b="1" dirty="0">
                <a:latin typeface="微软雅黑" panose="020B0503020204020204" pitchFamily="34" charset="-122"/>
                <a:ea typeface="微软雅黑" panose="020B0503020204020204" pitchFamily="34" charset="-122"/>
              </a:rPr>
              <a:t>是指“那些个性得到充分发展的人们所体验的那种动机明确并举认知意义的生活。”</a:t>
            </a:r>
            <a:endParaRPr lang="zh-CN" altLang="en-US" sz="2600" b="1" dirty="0">
              <a:latin typeface="微软雅黑" panose="020B0503020204020204" pitchFamily="34" charset="-122"/>
              <a:ea typeface="微软雅黑" panose="020B0503020204020204" pitchFamily="34" charset="-122"/>
            </a:endParaRPr>
          </a:p>
          <a:p>
            <a:pPr eaLnBrk="1" hangingPunct="1">
              <a:lnSpc>
                <a:spcPct val="120000"/>
              </a:lnSpc>
              <a:spcBef>
                <a:spcPts val="50"/>
              </a:spcBef>
              <a:spcAft>
                <a:spcPts val="0"/>
              </a:spcAft>
              <a:buClr>
                <a:schemeClr val="accent1"/>
              </a:buClr>
              <a:buSzPct val="65000"/>
              <a:buFont typeface="Wingdings" panose="05000000000000000000" pitchFamily="2" charset="2"/>
            </a:pPr>
            <a:r>
              <a:rPr lang="zh-CN" altLang="en-US" sz="2600" b="1" dirty="0">
                <a:latin typeface="微软雅黑" panose="020B0503020204020204" pitchFamily="34" charset="-122"/>
                <a:ea typeface="微软雅黑" panose="020B0503020204020204" pitchFamily="34" charset="-122"/>
              </a:rPr>
              <a:t>马斯洛：</a:t>
            </a:r>
            <a:r>
              <a:rPr lang="zh-CN" altLang="en-US" sz="2600" b="1" dirty="0">
                <a:solidFill>
                  <a:srgbClr val="FF0000"/>
                </a:solidFill>
                <a:latin typeface="微软雅黑" panose="020B0503020204020204" pitchFamily="34" charset="-122"/>
                <a:ea typeface="微软雅黑" panose="020B0503020204020204" pitchFamily="34" charset="-122"/>
              </a:rPr>
              <a:t>在人自我实现的创造性过程中，产生出一种所谓的</a:t>
            </a:r>
            <a:r>
              <a:rPr lang="zh-CN" altLang="en-US" sz="2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“顶峰体验”</a:t>
            </a:r>
            <a:r>
              <a:rPr lang="zh-CN" altLang="en-US" sz="2600" b="1" dirty="0">
                <a:solidFill>
                  <a:srgbClr val="FF0000"/>
                </a:solidFill>
                <a:latin typeface="微软雅黑" panose="020B0503020204020204" pitchFamily="34" charset="-122"/>
                <a:ea typeface="微软雅黑" panose="020B0503020204020204" pitchFamily="34" charset="-122"/>
              </a:rPr>
              <a:t>的情感，这个时候是人处于最激荡人心的时刻，是人的存在的最高、最完美、最和谐的状态</a:t>
            </a:r>
            <a:r>
              <a:rPr lang="zh-CN" altLang="en-US" sz="2600" b="1" dirty="0">
                <a:latin typeface="微软雅黑" panose="020B0503020204020204" pitchFamily="34" charset="-122"/>
                <a:ea typeface="微软雅黑" panose="020B0503020204020204" pitchFamily="34" charset="-122"/>
              </a:rPr>
              <a:t>，这时的人具有一种欣喜若狂、如醉如痴的感觉。其特征：</a:t>
            </a:r>
            <a:endParaRPr lang="zh-CN" altLang="en-US" sz="2600" b="1" dirty="0">
              <a:latin typeface="微软雅黑" panose="020B0503020204020204" pitchFamily="34" charset="-122"/>
              <a:ea typeface="微软雅黑" panose="020B0503020204020204" pitchFamily="34" charset="-122"/>
            </a:endParaRPr>
          </a:p>
          <a:p>
            <a:pPr lvl="1" eaLnBrk="1" hangingPunct="1">
              <a:lnSpc>
                <a:spcPct val="120000"/>
              </a:lnSpc>
              <a:spcBef>
                <a:spcPts val="50"/>
              </a:spcBef>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知觉相对地超越自我</a:t>
            </a:r>
            <a:endParaRPr lang="zh-CN" altLang="en-US" sz="2400" b="1" dirty="0">
              <a:solidFill>
                <a:srgbClr val="0000FF"/>
              </a:solidFill>
              <a:latin typeface="微软雅黑" panose="020B0503020204020204" pitchFamily="34" charset="-122"/>
              <a:ea typeface="微软雅黑" panose="020B0503020204020204" pitchFamily="34" charset="-122"/>
            </a:endParaRPr>
          </a:p>
          <a:p>
            <a:pPr lvl="1" eaLnBrk="1" hangingPunct="1">
              <a:lnSpc>
                <a:spcPct val="120000"/>
              </a:lnSpc>
              <a:spcBef>
                <a:spcPts val="50"/>
              </a:spcBef>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不存动机</a:t>
            </a:r>
            <a:endParaRPr lang="zh-CN" altLang="en-US" sz="2400" b="1" dirty="0">
              <a:solidFill>
                <a:srgbClr val="0000FF"/>
              </a:solidFill>
              <a:latin typeface="微软雅黑" panose="020B0503020204020204" pitchFamily="34" charset="-122"/>
              <a:ea typeface="微软雅黑" panose="020B0503020204020204" pitchFamily="34" charset="-122"/>
            </a:endParaRPr>
          </a:p>
          <a:p>
            <a:pPr lvl="1" eaLnBrk="1" hangingPunct="1">
              <a:lnSpc>
                <a:spcPct val="120000"/>
              </a:lnSpc>
              <a:spcBef>
                <a:spcPts val="50"/>
              </a:spcBef>
              <a:spcAft>
                <a:spcPts val="0"/>
              </a:spcAft>
            </a:pPr>
            <a:r>
              <a:rPr lang="zh-CN" altLang="en-US" sz="2400" b="1" dirty="0">
                <a:solidFill>
                  <a:srgbClr val="0000FF"/>
                </a:solidFill>
                <a:latin typeface="微软雅黑" panose="020B0503020204020204" pitchFamily="34" charset="-122"/>
                <a:ea typeface="微软雅黑" panose="020B0503020204020204" pitchFamily="34" charset="-122"/>
              </a:rPr>
              <a:t>超越时空感</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p:transition>
    <p:wedg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a:solidFill>
            <a:srgbClr val="FFFF00"/>
          </a:solidFill>
        </p:spPr>
        <p:txBody>
          <a:bodyPr/>
          <a:p>
            <a:pPr algn="ctr" latinLnBrk="0">
              <a:lnSpc>
                <a:spcPct val="120000"/>
              </a:lnSpc>
            </a:pPr>
            <a:r>
              <a:rPr lang="zh-CN" altLang="en-US" b="1">
                <a:latin typeface="微软雅黑" panose="020B0503020204020204" pitchFamily="34" charset="-122"/>
                <a:ea typeface="微软雅黑" panose="020B0503020204020204" pitchFamily="34" charset="-122"/>
                <a:sym typeface="+mn-ea"/>
              </a:rPr>
              <a:t>自我实现者的人格特征：</a:t>
            </a:r>
            <a:endParaRPr lang="zh-CN" altLang="en-US" b="1">
              <a:latin typeface="微软雅黑" panose="020B0503020204020204" pitchFamily="34" charset="-122"/>
              <a:ea typeface="微软雅黑" panose="020B0503020204020204" pitchFamily="34" charset="-122"/>
              <a:sym typeface="+mn-ea"/>
            </a:endParaRPr>
          </a:p>
        </p:txBody>
      </p:sp>
      <p:sp>
        <p:nvSpPr>
          <p:cNvPr id="7" name="内容占位符 6"/>
          <p:cNvSpPr>
            <a:spLocks noGrp="1"/>
          </p:cNvSpPr>
          <p:nvPr>
            <p:ph sz="half" idx="1"/>
          </p:nvPr>
        </p:nvSpPr>
        <p:spPr>
          <a:ln>
            <a:solidFill>
              <a:srgbClr val="0000FF"/>
            </a:solidFill>
          </a:ln>
        </p:spPr>
        <p:txBody>
          <a:bodyPr/>
          <a:p>
            <a:pPr marL="457200" indent="-457200" algn="just" latinLnBrk="0">
              <a:lnSpc>
                <a:spcPct val="130000"/>
              </a:lnSpc>
              <a:spcBef>
                <a:spcPts val="0"/>
              </a:spcBef>
              <a:buFont typeface="+mj-lt"/>
              <a:buAutoNum type="arabicPeriod"/>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全面和准确地知觉现实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latinLnBrk="0">
              <a:lnSpc>
                <a:spcPct val="130000"/>
              </a:lnSpc>
              <a:spcBef>
                <a:spcPts val="0"/>
              </a:spcBef>
              <a:buFont typeface="+mj-lt"/>
              <a:buAutoNum type="arabicPeriod"/>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接纳自然、自己与他人</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latinLnBrk="0">
              <a:lnSpc>
                <a:spcPct val="130000"/>
              </a:lnSpc>
              <a:spcBef>
                <a:spcPts val="0"/>
              </a:spcBef>
              <a:buFont typeface="+mj-lt"/>
              <a:buAutoNum type="arabicPeriod"/>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对人自发、坦率和真实</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latinLnBrk="0">
              <a:lnSpc>
                <a:spcPct val="130000"/>
              </a:lnSpc>
              <a:spcBef>
                <a:spcPts val="0"/>
              </a:spcBef>
              <a:buFont typeface="+mj-lt"/>
              <a:buAutoNum type="arabicPeriod"/>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以问题为中心，而不是以自我为中心</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latinLnBrk="0">
              <a:lnSpc>
                <a:spcPct val="130000"/>
              </a:lnSpc>
              <a:spcBef>
                <a:spcPts val="0"/>
              </a:spcBef>
              <a:buFont typeface="+mj-lt"/>
              <a:buAutoNum type="arabicPeriod"/>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具有超然于世和独处的需要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latinLnBrk="0">
              <a:lnSpc>
                <a:spcPct val="130000"/>
              </a:lnSpc>
              <a:spcBef>
                <a:spcPts val="0"/>
              </a:spcBef>
              <a:buFont typeface="+mj-lt"/>
              <a:buAutoNum type="arabicPeriod"/>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具有自主性，在环境和文化中能保持相对的独立性</a:t>
            </a:r>
            <a:endParaRPr lang="zh-CN" altLang="en-US" sz="2400"/>
          </a:p>
          <a:p>
            <a:pPr algn="just"/>
            <a:endParaRPr lang="zh-CN" altLang="en-US" sz="2400"/>
          </a:p>
        </p:txBody>
      </p:sp>
      <p:sp>
        <p:nvSpPr>
          <p:cNvPr id="9" name="内容占位符 8"/>
          <p:cNvSpPr>
            <a:spLocks noGrp="1"/>
          </p:cNvSpPr>
          <p:nvPr>
            <p:ph sz="half" idx="2"/>
          </p:nvPr>
        </p:nvSpPr>
        <p:spPr>
          <a:ln>
            <a:solidFill>
              <a:srgbClr val="0000FF"/>
            </a:solidFill>
          </a:ln>
        </p:spPr>
        <p:txBody>
          <a:bodyPr/>
          <a:p>
            <a:pPr marL="457200" indent="-457200" algn="just" latinLnBrk="0">
              <a:lnSpc>
                <a:spcPct val="125000"/>
              </a:lnSpc>
              <a:spcBef>
                <a:spcPts val="0"/>
              </a:spcBef>
              <a:buSzTx/>
              <a:buFont typeface="+mj-lt"/>
              <a:buAutoNum type="arabicPeriod" startAt="7"/>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具有永不衰退的欣赏力</a:t>
            </a:r>
            <a:endParaRPr lang="zh-CN" altLang="en-US" sz="2400">
              <a:sym typeface="+mn-ea"/>
            </a:endParaRPr>
          </a:p>
          <a:p>
            <a:pPr marL="457200" indent="-457200" algn="just" latinLnBrk="0">
              <a:lnSpc>
                <a:spcPct val="125000"/>
              </a:lnSpc>
              <a:spcBef>
                <a:spcPts val="0"/>
              </a:spcBef>
              <a:buSzTx/>
              <a:buFont typeface="+mj-lt"/>
              <a:buAutoNum type="arabicPeriod" startAt="7"/>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具有难以形容的高峰体验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latinLnBrk="0">
              <a:lnSpc>
                <a:spcPct val="125000"/>
              </a:lnSpc>
              <a:spcBef>
                <a:spcPts val="0"/>
              </a:spcBef>
              <a:buSzTx/>
              <a:buFont typeface="+mj-lt"/>
              <a:buAutoNum type="arabicPeriod" startAt="7"/>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对人充满爱心</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latinLnBrk="0">
              <a:lnSpc>
                <a:spcPct val="125000"/>
              </a:lnSpc>
              <a:spcBef>
                <a:spcPts val="0"/>
              </a:spcBef>
              <a:buSzTx/>
              <a:buFont typeface="+mj-lt"/>
              <a:buAutoNum type="arabicPeriod" startAt="7"/>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具有深厚的友情</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latinLnBrk="0">
              <a:lnSpc>
                <a:spcPct val="125000"/>
              </a:lnSpc>
              <a:spcBef>
                <a:spcPts val="0"/>
              </a:spcBef>
              <a:buSzTx/>
              <a:buFont typeface="+mj-lt"/>
              <a:buAutoNum type="arabicPeriod" startAt="7"/>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具备民主的精神</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latinLnBrk="0">
              <a:lnSpc>
                <a:spcPct val="125000"/>
              </a:lnSpc>
              <a:spcBef>
                <a:spcPts val="0"/>
              </a:spcBef>
              <a:buSzTx/>
              <a:buFont typeface="+mj-lt"/>
              <a:buAutoNum type="arabicPeriod" startAt="7"/>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区分手段与目的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latinLnBrk="0">
              <a:lnSpc>
                <a:spcPct val="125000"/>
              </a:lnSpc>
              <a:spcBef>
                <a:spcPts val="0"/>
              </a:spcBef>
              <a:buSzTx/>
              <a:buFont typeface="+mj-lt"/>
              <a:buAutoNum type="arabicPeriod" startAt="7"/>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富于创造性</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latinLnBrk="0">
              <a:lnSpc>
                <a:spcPct val="125000"/>
              </a:lnSpc>
              <a:spcBef>
                <a:spcPts val="0"/>
              </a:spcBef>
              <a:buSzTx/>
              <a:buFont typeface="+mj-lt"/>
              <a:buAutoNum type="arabicPeriod" startAt="7"/>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处事幽默、风趣</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gn="just" latinLnBrk="0">
              <a:lnSpc>
                <a:spcPct val="125000"/>
              </a:lnSpc>
              <a:spcBef>
                <a:spcPts val="0"/>
              </a:spcBef>
              <a:buSzTx/>
              <a:buFont typeface="+mj-lt"/>
              <a:buAutoNum type="arabicPeriod" startAt="7"/>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反对盲目遵从</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just"/>
            <a:endParaRPr lang="zh-CN" altLang="en-US" sz="240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3285265-0ED7-4812-9BA6-CD069FB000E0}"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608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46084" name="Rectangle 3"/>
          <p:cNvSpPr>
            <a:spLocks noGrp="1"/>
          </p:cNvSpPr>
          <p:nvPr>
            <p:ph idx="1"/>
          </p:nvPr>
        </p:nvSpPr>
        <p:spPr>
          <a:xfrm>
            <a:off x="539750" y="1481138"/>
            <a:ext cx="8070850" cy="4827587"/>
          </a:xfrm>
        </p:spPr>
        <p:txBody>
          <a:bodyPr vert="horz" wrap="square" lIns="91440" tIns="45720" rIns="91440" bIns="45720" anchor="t"/>
          <a:lstStyle/>
          <a:p>
            <a:pPr eaLnBrk="1" hangingPunct="1">
              <a:lnSpc>
                <a:spcPct val="110000"/>
              </a:lnSpc>
              <a:spcBef>
                <a:spcPct val="40000"/>
              </a:spcBef>
            </a:pPr>
            <a:r>
              <a:rPr lang="zh-CN" altLang="en-US" sz="2600" b="1" dirty="0">
                <a:latin typeface="微软雅黑" panose="020B0503020204020204" pitchFamily="34" charset="-122"/>
                <a:ea typeface="微软雅黑" panose="020B0503020204020204" pitchFamily="34" charset="-122"/>
              </a:rPr>
              <a:t>马斯洛</a:t>
            </a:r>
            <a:r>
              <a:rPr lang="zh-CN" altLang="en-US" sz="2600" b="1" dirty="0" smtClean="0">
                <a:latin typeface="微软雅黑" panose="020B0503020204020204" pitchFamily="34" charset="-122"/>
                <a:ea typeface="微软雅黑" panose="020B0503020204020204" pitchFamily="34" charset="-122"/>
              </a:rPr>
              <a:t>的</a:t>
            </a:r>
            <a:r>
              <a:rPr lang="zh-CN" altLang="en-US" sz="2600" b="1" dirty="0" smtClean="0">
                <a:solidFill>
                  <a:srgbClr val="FF0000"/>
                </a:solidFill>
                <a:latin typeface="微软雅黑" panose="020B0503020204020204" pitchFamily="34" charset="-122"/>
                <a:ea typeface="微软雅黑" panose="020B0503020204020204" pitchFamily="34" charset="-122"/>
              </a:rPr>
              <a:t>自我实现理论</a:t>
            </a:r>
            <a:r>
              <a:rPr lang="zh-CN" altLang="en-US" sz="2600" b="1" dirty="0">
                <a:latin typeface="微软雅黑" panose="020B0503020204020204" pitchFamily="34" charset="-122"/>
                <a:ea typeface="微软雅黑" panose="020B0503020204020204" pitchFamily="34" charset="-122"/>
              </a:rPr>
              <a:t>是在美国文化环境中产生的，所以有它的局限性：</a:t>
            </a:r>
            <a:endParaRPr lang="zh-CN" altLang="en-US" sz="2600" b="1" dirty="0">
              <a:latin typeface="微软雅黑" panose="020B0503020204020204" pitchFamily="34" charset="-122"/>
              <a:ea typeface="微软雅黑" panose="020B0503020204020204" pitchFamily="34" charset="-122"/>
            </a:endParaRPr>
          </a:p>
          <a:p>
            <a:pPr lvl="1" eaLnBrk="1" hangingPunct="1">
              <a:lnSpc>
                <a:spcPct val="110000"/>
              </a:lnSpc>
              <a:spcBef>
                <a:spcPct val="40000"/>
              </a:spcBef>
            </a:pPr>
            <a:r>
              <a:rPr lang="zh-CN" altLang="en-US" sz="2200" b="1" dirty="0">
                <a:solidFill>
                  <a:srgbClr val="0000FF"/>
                </a:solidFill>
                <a:latin typeface="微软雅黑" panose="020B0503020204020204" pitchFamily="34" charset="-122"/>
                <a:ea typeface="微软雅黑" panose="020B0503020204020204" pitchFamily="34" charset="-122"/>
              </a:rPr>
              <a:t>所谓“美国文化”是美国中产阶级的白人文化，其核心是个人主义。并不代表所有的美国人的价值观和行为方式。</a:t>
            </a:r>
            <a:endParaRPr lang="zh-CN" altLang="en-US" sz="2200" b="1" dirty="0">
              <a:solidFill>
                <a:srgbClr val="0000FF"/>
              </a:solidFill>
              <a:latin typeface="微软雅黑" panose="020B0503020204020204" pitchFamily="34" charset="-122"/>
              <a:ea typeface="微软雅黑" panose="020B0503020204020204" pitchFamily="34" charset="-122"/>
            </a:endParaRPr>
          </a:p>
          <a:p>
            <a:pPr lvl="1" eaLnBrk="1" hangingPunct="1">
              <a:lnSpc>
                <a:spcPct val="110000"/>
              </a:lnSpc>
              <a:spcBef>
                <a:spcPct val="40000"/>
              </a:spcBef>
            </a:pPr>
            <a:r>
              <a:rPr lang="zh-CN" altLang="en-US" sz="2200" b="1" dirty="0">
                <a:solidFill>
                  <a:srgbClr val="0000FF"/>
                </a:solidFill>
                <a:latin typeface="微软雅黑" panose="020B0503020204020204" pitchFamily="34" charset="-122"/>
                <a:ea typeface="微软雅黑" panose="020B0503020204020204" pitchFamily="34" charset="-122"/>
              </a:rPr>
              <a:t>马斯洛理论的研究对象主要是有所成就的人士，他的心理学理论具有很强的针对性，不一定具有普适性。</a:t>
            </a:r>
            <a:endParaRPr lang="zh-CN" altLang="en-US" sz="22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spcBef>
                <a:spcPct val="40000"/>
              </a:spcBef>
            </a:pPr>
            <a:r>
              <a:rPr lang="zh-CN" altLang="en-US" sz="2600" b="1" dirty="0">
                <a:latin typeface="微软雅黑" panose="020B0503020204020204" pitchFamily="34" charset="-122"/>
                <a:ea typeface="微软雅黑" panose="020B0503020204020204" pitchFamily="34" charset="-122"/>
              </a:rPr>
              <a:t>马斯洛理论受到了以</a:t>
            </a:r>
            <a:r>
              <a:rPr lang="zh-CN" altLang="en-US" sz="2600" b="1" dirty="0">
                <a:solidFill>
                  <a:srgbClr val="C00000"/>
                </a:solidFill>
                <a:latin typeface="微软雅黑" panose="020B0503020204020204" pitchFamily="34" charset="-122"/>
                <a:ea typeface="微软雅黑" panose="020B0503020204020204" pitchFamily="34" charset="-122"/>
              </a:rPr>
              <a:t>“个人奋斗”</a:t>
            </a:r>
            <a:r>
              <a:rPr lang="zh-CN" altLang="en-US" sz="2600" b="1" dirty="0">
                <a:latin typeface="微软雅黑" panose="020B0503020204020204" pitchFamily="34" charset="-122"/>
                <a:ea typeface="微软雅黑" panose="020B0503020204020204" pitchFamily="34" charset="-122"/>
              </a:rPr>
              <a:t>为主导的美国人的普遍追捧，人们都想获得成功，都在拼命地追求成功。</a:t>
            </a:r>
            <a:r>
              <a:rPr lang="zh-CN" altLang="en-US" sz="2600" b="1" dirty="0">
                <a:solidFill>
                  <a:srgbClr val="C00000"/>
                </a:solidFill>
                <a:latin typeface="微软雅黑" panose="020B0503020204020204" pitchFamily="34" charset="-122"/>
                <a:ea typeface="微软雅黑" panose="020B0503020204020204" pitchFamily="34" charset="-122"/>
              </a:rPr>
              <a:t>马洛斯对美国人的行为方式产生了很大影响，并因此改变了美国文化。</a:t>
            </a:r>
            <a:endParaRPr lang="zh-CN" altLang="en-US" sz="2600" b="1" dirty="0">
              <a:solidFill>
                <a:srgbClr val="C00000"/>
              </a:solidFill>
              <a:latin typeface="微软雅黑" panose="020B0503020204020204" pitchFamily="34" charset="-122"/>
              <a:ea typeface="微软雅黑" panose="020B0503020204020204" pitchFamily="34" charset="-122"/>
            </a:endParaRPr>
          </a:p>
        </p:txBody>
      </p:sp>
      <p:sp>
        <p:nvSpPr>
          <p:cNvPr id="180229" name="Rectangle 5"/>
          <p:cNvSpPr>
            <a:spLocks noGrp="1" noChangeArrowheads="1"/>
          </p:cNvSpPr>
          <p:nvPr>
            <p:ph type="title"/>
          </p:nvPr>
        </p:nvSpPr>
        <p:spPr>
          <a:xfrm>
            <a:off x="323850" y="188913"/>
            <a:ext cx="8229600" cy="1214438"/>
          </a:xfrm>
          <a:solidFill>
            <a:srgbClr val="FFFF00"/>
          </a:solidFill>
        </p:spPr>
        <p:txBody>
          <a:bodyPr vert="horz" wrap="square" lIns="91440" tIns="45720" rIns="91440" bIns="45720" numCol="1" anchor="t" anchorCtr="0" compatLnSpc="1"/>
          <a:lstStyle/>
          <a:p>
            <a:pPr lvl="0" eaLnBrk="1" hangingPunct="1">
              <a:lnSpc>
                <a:spcPct val="150000"/>
              </a:lnSpc>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8.3.2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自我实现理论</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084">
                                            <p:txEl>
                                              <p:pRg st="3" end="3"/>
                                            </p:txEl>
                                          </p:spTgt>
                                        </p:tgtEl>
                                        <p:attrNameLst>
                                          <p:attrName>style.visibility</p:attrName>
                                        </p:attrNameLst>
                                      </p:cBhvr>
                                      <p:to>
                                        <p:strVal val="visible"/>
                                      </p:to>
                                    </p:set>
                                    <p:animEffect transition="in" filter="blinds(horizontal)">
                                      <p:cBhvr>
                                        <p:cTn id="7" dur="500"/>
                                        <p:tgtEl>
                                          <p:spTgt spid="460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D6DE03A-142D-44D3-88B0-75978001BBD5}"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024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04802" name="Rectangle 2"/>
          <p:cNvSpPr>
            <a:spLocks noGrp="1" noChangeArrowheads="1"/>
          </p:cNvSpPr>
          <p:nvPr>
            <p:ph type="title"/>
          </p:nvPr>
        </p:nvSpPr>
        <p:spPr>
          <a:xfrm>
            <a:off x="457200" y="277813"/>
            <a:ext cx="8229600" cy="847725"/>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8.1.2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个人的社会化</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04803" name="Rectangle 3"/>
          <p:cNvSpPr>
            <a:spLocks noGrp="1"/>
          </p:cNvSpPr>
          <p:nvPr>
            <p:ph idx="1"/>
          </p:nvPr>
        </p:nvSpPr>
        <p:spPr>
          <a:xfrm>
            <a:off x="457200" y="1196975"/>
            <a:ext cx="8229600" cy="4933950"/>
          </a:xfrm>
        </p:spPr>
        <p:txBody>
          <a:bodyPr vert="horz" wrap="square" lIns="91440" tIns="45720" rIns="91440" bIns="45720" anchor="t"/>
          <a:lstStyle/>
          <a:p>
            <a:pPr eaLnBrk="1" hangingPunct="1">
              <a:spcBef>
                <a:spcPct val="35000"/>
              </a:spcBef>
            </a:pPr>
            <a:r>
              <a:rPr lang="zh-CN" altLang="en-US" sz="2600" b="1" dirty="0">
                <a:latin typeface="微软雅黑" panose="020B0503020204020204" pitchFamily="34" charset="-122"/>
                <a:ea typeface="微软雅黑" panose="020B0503020204020204" pitchFamily="34" charset="-122"/>
              </a:rPr>
              <a:t>婴儿在刚出生时是一个孤弱无能的生物体，如果没有他人的帮助，至多只能生存几个小时。这个生物体必须通过某种方式被改造成一个完全的人，这一改造就是通过复杂的社会化过程来实现的。</a:t>
            </a:r>
            <a:endParaRPr lang="zh-CN" altLang="en-US" sz="2600" b="1" dirty="0">
              <a:latin typeface="微软雅黑" panose="020B0503020204020204" pitchFamily="34" charset="-122"/>
              <a:ea typeface="微软雅黑" panose="020B0503020204020204" pitchFamily="34" charset="-122"/>
            </a:endParaRPr>
          </a:p>
          <a:p>
            <a:pPr eaLnBrk="1" hangingPunct="1">
              <a:spcBef>
                <a:spcPct val="35000"/>
              </a:spcBef>
            </a:pPr>
            <a:r>
              <a:rPr lang="zh-CN" altLang="en-US" sz="2600" b="1" dirty="0">
                <a:solidFill>
                  <a:srgbClr val="CC0000"/>
                </a:solidFill>
                <a:latin typeface="微软雅黑" panose="020B0503020204020204" pitchFamily="34" charset="-122"/>
                <a:ea typeface="微软雅黑" panose="020B0503020204020204" pitchFamily="34" charset="-122"/>
              </a:rPr>
              <a:t>社会化是一个贯穿一生，使人们获得个性并学习其所在社会生活方式的相互作用过程。</a:t>
            </a:r>
            <a:endParaRPr lang="zh-CN" altLang="en-US" sz="2600" b="1" dirty="0">
              <a:solidFill>
                <a:srgbClr val="CC0000"/>
              </a:solidFill>
              <a:latin typeface="微软雅黑" panose="020B0503020204020204" pitchFamily="34" charset="-122"/>
              <a:ea typeface="微软雅黑" panose="020B0503020204020204" pitchFamily="34" charset="-122"/>
            </a:endParaRPr>
          </a:p>
          <a:p>
            <a:pPr eaLnBrk="1" hangingPunct="1">
              <a:spcBef>
                <a:spcPct val="35000"/>
              </a:spcBef>
            </a:pPr>
            <a:r>
              <a:rPr lang="zh-CN" altLang="en-US" sz="2600" b="1" dirty="0">
                <a:latin typeface="微软雅黑" panose="020B0503020204020204" pitchFamily="34" charset="-122"/>
                <a:ea typeface="微软雅黑" panose="020B0503020204020204" pitchFamily="34" charset="-122"/>
              </a:rPr>
              <a:t>社会化使个人得以了解并掌握某种语言、规范、价值标准、技能、信仰，以及在社会生活中不可缺少的思考和行动的模式。</a:t>
            </a:r>
            <a:endParaRPr lang="zh-CN" altLang="en-US" sz="2600" b="1" dirty="0">
              <a:latin typeface="微软雅黑" panose="020B0503020204020204" pitchFamily="34" charset="-122"/>
              <a:ea typeface="微软雅黑" panose="020B0503020204020204" pitchFamily="34" charset="-122"/>
            </a:endParaRPr>
          </a:p>
          <a:p>
            <a:pPr eaLnBrk="1" hangingPunct="1">
              <a:spcBef>
                <a:spcPct val="35000"/>
              </a:spcBef>
            </a:pPr>
            <a:r>
              <a:rPr lang="zh-CN" altLang="en-US" sz="2600" b="1" dirty="0">
                <a:solidFill>
                  <a:srgbClr val="CC0000"/>
                </a:solidFill>
                <a:latin typeface="微软雅黑" panose="020B0503020204020204" pitchFamily="34" charset="-122"/>
                <a:ea typeface="微软雅黑" panose="020B0503020204020204" pitchFamily="34" charset="-122"/>
              </a:rPr>
              <a:t>社会化使社会能够在社会学和生物学的意义上进行繁衍，从而确保世世代代延续下去。</a:t>
            </a:r>
            <a:endParaRPr lang="zh-CN" altLang="en-US" sz="2600" b="1" dirty="0">
              <a:solidFill>
                <a:srgbClr val="CC0000"/>
              </a:solidFill>
              <a:latin typeface="微软雅黑" panose="020B0503020204020204" pitchFamily="34" charset="-122"/>
              <a:ea typeface="微软雅黑" panose="020B0503020204020204" pitchFamily="34" charset="-122"/>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4802"/>
                                        </p:tgtEl>
                                        <p:attrNameLst>
                                          <p:attrName>style.visibility</p:attrName>
                                        </p:attrNameLst>
                                      </p:cBhvr>
                                      <p:to>
                                        <p:strVal val="visible"/>
                                      </p:to>
                                    </p:set>
                                    <p:animEffect transition="in" filter="fade">
                                      <p:cBhvr>
                                        <p:cTn id="7" dur="2000"/>
                                        <p:tgtEl>
                                          <p:spTgt spid="2048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4803">
                                            <p:txEl>
                                              <p:pRg st="0" end="0"/>
                                            </p:txEl>
                                          </p:spTgt>
                                        </p:tgtEl>
                                        <p:attrNameLst>
                                          <p:attrName>style.visibility</p:attrName>
                                        </p:attrNameLst>
                                      </p:cBhvr>
                                      <p:to>
                                        <p:strVal val="visible"/>
                                      </p:to>
                                    </p:set>
                                    <p:animEffect transition="in" filter="fade">
                                      <p:cBhvr>
                                        <p:cTn id="12" dur="2000"/>
                                        <p:tgtEl>
                                          <p:spTgt spid="2048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4803">
                                            <p:txEl>
                                              <p:pRg st="1" end="1"/>
                                            </p:txEl>
                                          </p:spTgt>
                                        </p:tgtEl>
                                        <p:attrNameLst>
                                          <p:attrName>style.visibility</p:attrName>
                                        </p:attrNameLst>
                                      </p:cBhvr>
                                      <p:to>
                                        <p:strVal val="visible"/>
                                      </p:to>
                                    </p:set>
                                    <p:animEffect transition="in" filter="fade">
                                      <p:cBhvr>
                                        <p:cTn id="17" dur="2000"/>
                                        <p:tgtEl>
                                          <p:spTgt spid="2048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4803">
                                            <p:txEl>
                                              <p:pRg st="2" end="2"/>
                                            </p:txEl>
                                          </p:spTgt>
                                        </p:tgtEl>
                                        <p:attrNameLst>
                                          <p:attrName>style.visibility</p:attrName>
                                        </p:attrNameLst>
                                      </p:cBhvr>
                                      <p:to>
                                        <p:strVal val="visible"/>
                                      </p:to>
                                    </p:set>
                                    <p:animEffect transition="in" filter="fade">
                                      <p:cBhvr>
                                        <p:cTn id="22" dur="2000"/>
                                        <p:tgtEl>
                                          <p:spTgt spid="20480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4803">
                                            <p:txEl>
                                              <p:pRg st="3" end="3"/>
                                            </p:txEl>
                                          </p:spTgt>
                                        </p:tgtEl>
                                        <p:attrNameLst>
                                          <p:attrName>style.visibility</p:attrName>
                                        </p:attrNameLst>
                                      </p:cBhvr>
                                      <p:to>
                                        <p:strVal val="visible"/>
                                      </p:to>
                                    </p:set>
                                    <p:animEffect transition="in" filter="fade">
                                      <p:cBhvr>
                                        <p:cTn id="27" dur="2000"/>
                                        <p:tgtEl>
                                          <p:spTgt spid="2048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nimBg="1"/>
      <p:bldP spid="20480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BD1DFD3-C188-4429-9299-18095BF299E1}"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710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181251" name="Rectangle 3"/>
          <p:cNvSpPr>
            <a:spLocks noGrp="1"/>
          </p:cNvSpPr>
          <p:nvPr>
            <p:ph idx="1"/>
          </p:nvPr>
        </p:nvSpPr>
        <p:spPr>
          <a:xfrm>
            <a:off x="611188" y="1196752"/>
            <a:ext cx="7999412" cy="4968552"/>
          </a:xfrm>
        </p:spPr>
        <p:txBody>
          <a:bodyPr vert="horz" wrap="square" lIns="91440" tIns="45720" rIns="91440" bIns="45720" anchor="t"/>
          <a:lstStyle/>
          <a:p>
            <a:pPr eaLnBrk="1" hangingPunct="1">
              <a:lnSpc>
                <a:spcPct val="95000"/>
              </a:lnSpc>
              <a:spcBef>
                <a:spcPct val="40000"/>
              </a:spcBef>
            </a:pPr>
            <a:r>
              <a:rPr lang="zh-CN" altLang="en-US" sz="2800" b="1" i="1" dirty="0">
                <a:solidFill>
                  <a:srgbClr val="CC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正面的影响：</a:t>
            </a:r>
            <a:endParaRPr lang="zh-CN" altLang="en-US" sz="2800" b="1" i="1" dirty="0">
              <a:solidFill>
                <a:srgbClr val="CC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1" eaLnBrk="1" hangingPunct="1">
              <a:lnSpc>
                <a:spcPct val="95000"/>
              </a:lnSpc>
              <a:spcBef>
                <a:spcPct val="40000"/>
              </a:spcBef>
            </a:pPr>
            <a:r>
              <a:rPr lang="zh-CN" altLang="en-US" sz="2200" b="1" dirty="0">
                <a:solidFill>
                  <a:srgbClr val="CC0000"/>
                </a:solidFill>
                <a:latin typeface="微软雅黑" panose="020B0503020204020204" pitchFamily="34" charset="-122"/>
                <a:ea typeface="微软雅黑" panose="020B0503020204020204" pitchFamily="34" charset="-122"/>
              </a:rPr>
              <a:t>理性地对待自己，改变自己行为方式；</a:t>
            </a:r>
            <a:endParaRPr lang="zh-CN" altLang="en-US" sz="2200" b="1" dirty="0">
              <a:solidFill>
                <a:srgbClr val="CC0000"/>
              </a:solidFill>
              <a:latin typeface="微软雅黑" panose="020B0503020204020204" pitchFamily="34" charset="-122"/>
              <a:ea typeface="微软雅黑" panose="020B0503020204020204" pitchFamily="34" charset="-122"/>
            </a:endParaRPr>
          </a:p>
          <a:p>
            <a:pPr lvl="1" eaLnBrk="1" hangingPunct="1">
              <a:lnSpc>
                <a:spcPct val="95000"/>
              </a:lnSpc>
              <a:spcBef>
                <a:spcPct val="40000"/>
              </a:spcBef>
            </a:pPr>
            <a:r>
              <a:rPr lang="zh-CN" altLang="en-US" sz="2200" b="1" dirty="0">
                <a:solidFill>
                  <a:srgbClr val="CC0000"/>
                </a:solidFill>
                <a:latin typeface="微软雅黑" panose="020B0503020204020204" pitchFamily="34" charset="-122"/>
                <a:ea typeface="微软雅黑" panose="020B0503020204020204" pitchFamily="34" charset="-122"/>
              </a:rPr>
              <a:t>自我激励，自我调节，自我约束；</a:t>
            </a:r>
            <a:endParaRPr lang="zh-CN" altLang="en-US" sz="2200" b="1" dirty="0">
              <a:solidFill>
                <a:srgbClr val="CC0000"/>
              </a:solidFill>
              <a:latin typeface="微软雅黑" panose="020B0503020204020204" pitchFamily="34" charset="-122"/>
              <a:ea typeface="微软雅黑" panose="020B0503020204020204" pitchFamily="34" charset="-122"/>
            </a:endParaRPr>
          </a:p>
          <a:p>
            <a:pPr lvl="1" eaLnBrk="1" hangingPunct="1">
              <a:lnSpc>
                <a:spcPct val="95000"/>
              </a:lnSpc>
              <a:spcBef>
                <a:spcPct val="40000"/>
              </a:spcBef>
            </a:pPr>
            <a:r>
              <a:rPr lang="zh-CN" altLang="en-US" sz="2200" b="1" dirty="0">
                <a:solidFill>
                  <a:srgbClr val="CC0000"/>
                </a:solidFill>
                <a:latin typeface="微软雅黑" panose="020B0503020204020204" pitchFamily="34" charset="-122"/>
                <a:ea typeface="微软雅黑" panose="020B0503020204020204" pitchFamily="34" charset="-122"/>
              </a:rPr>
              <a:t>促进社会积极向上的风尚等等。</a:t>
            </a:r>
            <a:endParaRPr lang="zh-CN" altLang="en-US" sz="2200" b="1" dirty="0">
              <a:solidFill>
                <a:srgbClr val="CC0000"/>
              </a:solidFill>
              <a:latin typeface="微软雅黑" panose="020B0503020204020204" pitchFamily="34" charset="-122"/>
              <a:ea typeface="微软雅黑" panose="020B0503020204020204" pitchFamily="34" charset="-122"/>
            </a:endParaRPr>
          </a:p>
          <a:p>
            <a:pPr eaLnBrk="1" hangingPunct="1">
              <a:lnSpc>
                <a:spcPct val="95000"/>
              </a:lnSpc>
              <a:spcBef>
                <a:spcPct val="40000"/>
              </a:spcBef>
            </a:pPr>
            <a:r>
              <a:rPr lang="zh-CN" altLang="en-US" sz="2800" b="1" i="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负面的影响：</a:t>
            </a:r>
            <a:endParaRPr lang="zh-CN" altLang="en-US" sz="2800" b="1" i="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1" eaLnBrk="1" hangingPunct="1">
              <a:lnSpc>
                <a:spcPct val="95000"/>
              </a:lnSpc>
              <a:spcBef>
                <a:spcPct val="40000"/>
              </a:spcBef>
            </a:pPr>
            <a:r>
              <a:rPr lang="zh-CN" altLang="en-US" sz="2200" b="1" dirty="0">
                <a:solidFill>
                  <a:srgbClr val="0000FF"/>
                </a:solidFill>
                <a:latin typeface="微软雅黑" panose="020B0503020204020204" pitchFamily="34" charset="-122"/>
                <a:ea typeface="微软雅黑" panose="020B0503020204020204" pitchFamily="34" charset="-122"/>
              </a:rPr>
              <a:t>个人的情感“孤独”，产生</a:t>
            </a:r>
            <a:r>
              <a:rPr lang="zh-CN" altLang="en-US" sz="2200" b="1" dirty="0" smtClean="0">
                <a:solidFill>
                  <a:srgbClr val="0000FF"/>
                </a:solidFill>
                <a:latin typeface="微软雅黑" panose="020B0503020204020204" pitchFamily="34" charset="-122"/>
                <a:ea typeface="微软雅黑" panose="020B0503020204020204" pitchFamily="34" charset="-122"/>
              </a:rPr>
              <a:t>“孤芳自赏”；</a:t>
            </a:r>
            <a:endParaRPr lang="zh-CN" altLang="en-US" sz="2200" b="1" dirty="0">
              <a:solidFill>
                <a:srgbClr val="0000FF"/>
              </a:solidFill>
              <a:latin typeface="微软雅黑" panose="020B0503020204020204" pitchFamily="34" charset="-122"/>
              <a:ea typeface="微软雅黑" panose="020B0503020204020204" pitchFamily="34" charset="-122"/>
            </a:endParaRPr>
          </a:p>
          <a:p>
            <a:pPr lvl="1" eaLnBrk="1" hangingPunct="1">
              <a:lnSpc>
                <a:spcPct val="95000"/>
              </a:lnSpc>
              <a:spcBef>
                <a:spcPct val="40000"/>
              </a:spcBef>
            </a:pPr>
            <a:r>
              <a:rPr lang="zh-CN" altLang="en-US" sz="2200" b="1" dirty="0">
                <a:solidFill>
                  <a:srgbClr val="0000FF"/>
                </a:solidFill>
                <a:latin typeface="微软雅黑" panose="020B0503020204020204" pitchFamily="34" charset="-122"/>
                <a:ea typeface="微软雅黑" panose="020B0503020204020204" pitchFamily="34" charset="-122"/>
              </a:rPr>
              <a:t>加剧“自我中心”，极端个人主义；</a:t>
            </a:r>
            <a:endParaRPr lang="zh-CN" altLang="en-US" sz="2200" b="1" dirty="0">
              <a:solidFill>
                <a:srgbClr val="0000FF"/>
              </a:solidFill>
              <a:latin typeface="微软雅黑" panose="020B0503020204020204" pitchFamily="34" charset="-122"/>
              <a:ea typeface="微软雅黑" panose="020B0503020204020204" pitchFamily="34" charset="-122"/>
            </a:endParaRPr>
          </a:p>
          <a:p>
            <a:pPr lvl="1" eaLnBrk="1" hangingPunct="1">
              <a:lnSpc>
                <a:spcPct val="95000"/>
              </a:lnSpc>
              <a:spcBef>
                <a:spcPct val="40000"/>
              </a:spcBef>
            </a:pPr>
            <a:r>
              <a:rPr lang="zh-CN" altLang="en-US" sz="2200" b="1" dirty="0">
                <a:solidFill>
                  <a:srgbClr val="0000FF"/>
                </a:solidFill>
                <a:latin typeface="微软雅黑" panose="020B0503020204020204" pitchFamily="34" charset="-122"/>
                <a:ea typeface="微软雅黑" panose="020B0503020204020204" pitchFamily="34" charset="-122"/>
              </a:rPr>
              <a:t>加重心理压力，引起人格分裂、抑郁症</a:t>
            </a:r>
            <a:r>
              <a:rPr lang="zh-CN" altLang="en-US" sz="2200" b="1" dirty="0" smtClean="0">
                <a:solidFill>
                  <a:srgbClr val="0000FF"/>
                </a:solidFill>
                <a:latin typeface="微软雅黑" panose="020B0503020204020204" pitchFamily="34" charset="-122"/>
                <a:ea typeface="微软雅黑" panose="020B0503020204020204" pitchFamily="34" charset="-122"/>
              </a:rPr>
              <a:t>。</a:t>
            </a:r>
            <a:endParaRPr lang="en-US" altLang="zh-CN" sz="2200" b="1" dirty="0" smtClean="0">
              <a:solidFill>
                <a:srgbClr val="0000FF"/>
              </a:solidFill>
              <a:latin typeface="微软雅黑" panose="020B0503020204020204" pitchFamily="34" charset="-122"/>
              <a:ea typeface="微软雅黑" panose="020B0503020204020204" pitchFamily="34" charset="-122"/>
            </a:endParaRPr>
          </a:p>
          <a:p>
            <a:pPr marL="344170" lvl="1" indent="0" eaLnBrk="1" hangingPunct="1">
              <a:spcBef>
                <a:spcPct val="40000"/>
              </a:spcBef>
              <a:buNone/>
            </a:pPr>
            <a:r>
              <a:rPr lang="zh-CN" altLang="en-US" sz="2200" b="1" dirty="0" smtClean="0">
                <a:latin typeface="微软雅黑" panose="020B0503020204020204" pitchFamily="34" charset="-122"/>
                <a:ea typeface="微软雅黑" panose="020B0503020204020204" pitchFamily="34" charset="-122"/>
              </a:rPr>
              <a:t>在</a:t>
            </a:r>
            <a:r>
              <a:rPr lang="zh-CN" altLang="en-US" sz="2200" b="1" dirty="0">
                <a:latin typeface="微软雅黑" panose="020B0503020204020204" pitchFamily="34" charset="-122"/>
                <a:ea typeface="微软雅黑" panose="020B0503020204020204" pitchFamily="34" charset="-122"/>
              </a:rPr>
              <a:t>激烈的社会竞争中，成功者总是少数，大部分人都是所谓</a:t>
            </a:r>
            <a:r>
              <a:rPr lang="zh-CN" altLang="en-US" sz="2200" b="1" dirty="0" smtClean="0">
                <a:latin typeface="微软雅黑" panose="020B0503020204020204" pitchFamily="34" charset="-122"/>
                <a:ea typeface="微软雅黑" panose="020B0503020204020204" pitchFamily="34" charset="-122"/>
              </a:rPr>
              <a:t>“不成功者”，他们所产生的</a:t>
            </a:r>
            <a:r>
              <a:rPr lang="zh-CN" altLang="en-US" sz="2200" b="1" dirty="0" smtClean="0">
                <a:solidFill>
                  <a:srgbClr val="0000FF"/>
                </a:solidFill>
                <a:latin typeface="微软雅黑" panose="020B0503020204020204" pitchFamily="34" charset="-122"/>
                <a:ea typeface="微软雅黑" panose="020B0503020204020204" pitchFamily="34" charset="-122"/>
              </a:rPr>
              <a:t>挫败感、失落感、仇视感，增大了社会矛盾！</a:t>
            </a:r>
            <a:endParaRPr lang="zh-CN" altLang="en-US" sz="2200" b="1" dirty="0">
              <a:solidFill>
                <a:srgbClr val="0000FF"/>
              </a:solidFill>
              <a:latin typeface="微软雅黑" panose="020B0503020204020204" pitchFamily="34" charset="-122"/>
              <a:ea typeface="微软雅黑" panose="020B0503020204020204" pitchFamily="34" charset="-122"/>
            </a:endParaRPr>
          </a:p>
        </p:txBody>
      </p:sp>
      <p:sp>
        <p:nvSpPr>
          <p:cNvPr id="181253" name="Rectangle 5"/>
          <p:cNvSpPr>
            <a:spLocks noGrp="1" noChangeArrowheads="1"/>
          </p:cNvSpPr>
          <p:nvPr>
            <p:ph type="title"/>
          </p:nvPr>
        </p:nvSpPr>
        <p:spPr>
          <a:xfrm>
            <a:off x="392021" y="188640"/>
            <a:ext cx="8229600" cy="919163"/>
          </a:xfrm>
          <a:solidFill>
            <a:srgbClr val="FFFF00"/>
          </a:solidFill>
        </p:spPr>
        <p:txBody>
          <a:bodyPr vert="horz" wrap="square" lIns="91440" tIns="45720" rIns="91440" bIns="45720" numCol="1" anchor="t" anchorCtr="0" compatLnSpc="1"/>
          <a:lstStyle/>
          <a:p>
            <a:pPr lvl="0" eaLnBrk="1" hangingPunct="1">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 8.3.2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自我实现理论</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1251">
                                            <p:txEl>
                                              <p:pRg st="1" end="1"/>
                                            </p:txEl>
                                          </p:spTgt>
                                        </p:tgtEl>
                                        <p:attrNameLst>
                                          <p:attrName>style.visibility</p:attrName>
                                        </p:attrNameLst>
                                      </p:cBhvr>
                                      <p:to>
                                        <p:strVal val="visible"/>
                                      </p:to>
                                    </p:set>
                                    <p:anim calcmode="lin" valueType="num">
                                      <p:cBhvr additive="base">
                                        <p:cTn id="7" dur="500" fill="hold"/>
                                        <p:tgtEl>
                                          <p:spTgt spid="181251">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1251">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81251">
                                            <p:txEl>
                                              <p:pRg st="2" end="2"/>
                                            </p:txEl>
                                          </p:spTgt>
                                        </p:tgtEl>
                                        <p:attrNameLst>
                                          <p:attrName>style.visibility</p:attrName>
                                        </p:attrNameLst>
                                      </p:cBhvr>
                                      <p:to>
                                        <p:strVal val="visible"/>
                                      </p:to>
                                    </p:set>
                                    <p:anim calcmode="lin" valueType="num">
                                      <p:cBhvr additive="base">
                                        <p:cTn id="12" dur="500" fill="hold"/>
                                        <p:tgtEl>
                                          <p:spTgt spid="181251">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81251">
                                            <p:txEl>
                                              <p:pRg st="2" end="2"/>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81251">
                                            <p:txEl>
                                              <p:pRg st="3" end="3"/>
                                            </p:txEl>
                                          </p:spTgt>
                                        </p:tgtEl>
                                        <p:attrNameLst>
                                          <p:attrName>style.visibility</p:attrName>
                                        </p:attrNameLst>
                                      </p:cBhvr>
                                      <p:to>
                                        <p:strVal val="visible"/>
                                      </p:to>
                                    </p:set>
                                    <p:anim calcmode="lin" valueType="num">
                                      <p:cBhvr additive="base">
                                        <p:cTn id="17" dur="500" fill="hold"/>
                                        <p:tgtEl>
                                          <p:spTgt spid="181251">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812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81251">
                                            <p:txEl>
                                              <p:pRg st="4" end="4"/>
                                            </p:txEl>
                                          </p:spTgt>
                                        </p:tgtEl>
                                        <p:attrNameLst>
                                          <p:attrName>style.visibility</p:attrName>
                                        </p:attrNameLst>
                                      </p:cBhvr>
                                      <p:to>
                                        <p:strVal val="visible"/>
                                      </p:to>
                                    </p:set>
                                    <p:anim calcmode="lin" valueType="num">
                                      <p:cBhvr additive="base">
                                        <p:cTn id="23" dur="500" fill="hold"/>
                                        <p:tgtEl>
                                          <p:spTgt spid="181251">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1251">
                                            <p:txEl>
                                              <p:pRg st="4" end="4"/>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grpId="0" nodeType="afterEffect">
                                  <p:stCondLst>
                                    <p:cond delay="0"/>
                                  </p:stCondLst>
                                  <p:childTnLst>
                                    <p:set>
                                      <p:cBhvr>
                                        <p:cTn id="27" dur="1" fill="hold">
                                          <p:stCondLst>
                                            <p:cond delay="0"/>
                                          </p:stCondLst>
                                        </p:cTn>
                                        <p:tgtEl>
                                          <p:spTgt spid="181251">
                                            <p:txEl>
                                              <p:pRg st="5" end="5"/>
                                            </p:txEl>
                                          </p:spTgt>
                                        </p:tgtEl>
                                        <p:attrNameLst>
                                          <p:attrName>style.visibility</p:attrName>
                                        </p:attrNameLst>
                                      </p:cBhvr>
                                      <p:to>
                                        <p:strVal val="visible"/>
                                      </p:to>
                                    </p:set>
                                    <p:anim calcmode="lin" valueType="num">
                                      <p:cBhvr additive="base">
                                        <p:cTn id="28" dur="500" fill="hold"/>
                                        <p:tgtEl>
                                          <p:spTgt spid="181251">
                                            <p:txEl>
                                              <p:pRg st="5" end="5"/>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81251">
                                            <p:txEl>
                                              <p:pRg st="5" end="5"/>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8" fill="hold" grpId="0" nodeType="afterEffect">
                                  <p:stCondLst>
                                    <p:cond delay="0"/>
                                  </p:stCondLst>
                                  <p:childTnLst>
                                    <p:set>
                                      <p:cBhvr>
                                        <p:cTn id="32" dur="1" fill="hold">
                                          <p:stCondLst>
                                            <p:cond delay="0"/>
                                          </p:stCondLst>
                                        </p:cTn>
                                        <p:tgtEl>
                                          <p:spTgt spid="181251">
                                            <p:txEl>
                                              <p:pRg st="6" end="6"/>
                                            </p:txEl>
                                          </p:spTgt>
                                        </p:tgtEl>
                                        <p:attrNameLst>
                                          <p:attrName>style.visibility</p:attrName>
                                        </p:attrNameLst>
                                      </p:cBhvr>
                                      <p:to>
                                        <p:strVal val="visible"/>
                                      </p:to>
                                    </p:set>
                                    <p:anim calcmode="lin" valueType="num">
                                      <p:cBhvr additive="base">
                                        <p:cTn id="33" dur="500" fill="hold"/>
                                        <p:tgtEl>
                                          <p:spTgt spid="181251">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81251">
                                            <p:txEl>
                                              <p:pRg st="6" end="6"/>
                                            </p:txEl>
                                          </p:spTgt>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8" fill="hold" grpId="0" nodeType="afterEffect">
                                  <p:stCondLst>
                                    <p:cond delay="0"/>
                                  </p:stCondLst>
                                  <p:childTnLst>
                                    <p:set>
                                      <p:cBhvr>
                                        <p:cTn id="37" dur="1" fill="hold">
                                          <p:stCondLst>
                                            <p:cond delay="0"/>
                                          </p:stCondLst>
                                        </p:cTn>
                                        <p:tgtEl>
                                          <p:spTgt spid="181251">
                                            <p:txEl>
                                              <p:pRg st="7" end="7"/>
                                            </p:txEl>
                                          </p:spTgt>
                                        </p:tgtEl>
                                        <p:attrNameLst>
                                          <p:attrName>style.visibility</p:attrName>
                                        </p:attrNameLst>
                                      </p:cBhvr>
                                      <p:to>
                                        <p:strVal val="visible"/>
                                      </p:to>
                                    </p:set>
                                    <p:anim calcmode="lin" valueType="num">
                                      <p:cBhvr additive="base">
                                        <p:cTn id="38" dur="500" fill="hold"/>
                                        <p:tgtEl>
                                          <p:spTgt spid="181251">
                                            <p:txEl>
                                              <p:pRg st="7" end="7"/>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81251">
                                            <p:txEl>
                                              <p:pRg st="7" end="7"/>
                                            </p:txEl>
                                          </p:spTgt>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181251">
                                            <p:txEl>
                                              <p:pRg st="8" end="8"/>
                                            </p:txEl>
                                          </p:spTgt>
                                        </p:tgtEl>
                                        <p:attrNameLst>
                                          <p:attrName>style.visibility</p:attrName>
                                        </p:attrNameLst>
                                      </p:cBhvr>
                                      <p:to>
                                        <p:strVal val="visible"/>
                                      </p:to>
                                    </p:set>
                                    <p:anim calcmode="lin" valueType="num">
                                      <p:cBhvr additive="base">
                                        <p:cTn id="43" dur="500" fill="hold"/>
                                        <p:tgtEl>
                                          <p:spTgt spid="181251">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81251">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EBEC59F-20C1-43D2-80B6-A99294B9E6AC}"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文本框 5"/>
          <p:cNvSpPr txBox="1"/>
          <p:nvPr>
            <p:custDataLst>
              <p:tags r:id="rId1"/>
            </p:custDataLst>
          </p:nvPr>
        </p:nvSpPr>
        <p:spPr>
          <a:xfrm>
            <a:off x="914400" y="635000"/>
            <a:ext cx="7315200" cy="2143125"/>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你现在所处的需求阶段</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2"/>
            </p:custDataLst>
          </p:nvPr>
        </p:nvSpPr>
        <p:spPr>
          <a:xfrm>
            <a:off x="1828800" y="2786063"/>
            <a:ext cx="64008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基本的生理需求</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3"/>
            </p:custDataLst>
          </p:nvPr>
        </p:nvSpPr>
        <p:spPr>
          <a:xfrm>
            <a:off x="1828800" y="3471863"/>
            <a:ext cx="64008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sym typeface="+mn-ea"/>
              </a:rPr>
              <a:t>安全需求</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4"/>
            </p:custDataLst>
          </p:nvPr>
        </p:nvSpPr>
        <p:spPr>
          <a:xfrm>
            <a:off x="1828800" y="4157663"/>
            <a:ext cx="64008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sym typeface="+mn-ea"/>
              </a:rPr>
              <a:t>社交需求</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5"/>
            </p:custDataLst>
          </p:nvPr>
        </p:nvSpPr>
        <p:spPr>
          <a:xfrm>
            <a:off x="1828800" y="4843463"/>
            <a:ext cx="64008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sym typeface="+mn-ea"/>
              </a:rPr>
              <a:t>尊重需求</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1" name="椭圆 10"/>
          <p:cNvSpPr>
            <a:spLocks noChangeAspect="1"/>
          </p:cNvSpPr>
          <p:nvPr>
            <p:custDataLst>
              <p:tags r:id="rId6"/>
            </p:custDataLst>
          </p:nvPr>
        </p:nvSpPr>
        <p:spPr>
          <a:xfrm>
            <a:off x="1114425" y="28503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none" lIns="91440" tIns="45720" rIns="91440" bIns="45720" numCol="1" anchor="ctr" anchorCtr="1" compatLnSpc="1">
            <a:no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A</a:t>
            </a:r>
            <a:endPar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2" name="椭圆 11"/>
          <p:cNvSpPr>
            <a:spLocks noChangeAspect="1"/>
          </p:cNvSpPr>
          <p:nvPr>
            <p:custDataLst>
              <p:tags r:id="rId7"/>
            </p:custDataLst>
          </p:nvPr>
        </p:nvSpPr>
        <p:spPr>
          <a:xfrm>
            <a:off x="1114425" y="35361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none" lIns="91440" tIns="45720" rIns="91440" bIns="45720" numCol="1" anchor="ctr" anchorCtr="1" compatLnSpc="1">
            <a:no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B</a:t>
            </a:r>
            <a:endPar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3" name="椭圆 12"/>
          <p:cNvSpPr>
            <a:spLocks noChangeAspect="1"/>
          </p:cNvSpPr>
          <p:nvPr>
            <p:custDataLst>
              <p:tags r:id="rId8"/>
            </p:custDataLst>
          </p:nvPr>
        </p:nvSpPr>
        <p:spPr>
          <a:xfrm>
            <a:off x="1114425" y="42219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none" lIns="91440" tIns="45720" rIns="91440" bIns="45720" numCol="1" anchor="ctr" anchorCtr="1" compatLnSpc="1">
            <a:no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C</a:t>
            </a:r>
            <a:endPar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4" name="椭圆 13"/>
          <p:cNvSpPr>
            <a:spLocks noChangeAspect="1"/>
          </p:cNvSpPr>
          <p:nvPr>
            <p:custDataLst>
              <p:tags r:id="rId9"/>
            </p:custDataLst>
          </p:nvPr>
        </p:nvSpPr>
        <p:spPr>
          <a:xfrm>
            <a:off x="1114425" y="4907756"/>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none" lIns="91440" tIns="45720" rIns="91440" bIns="45720" numCol="1" anchor="ctr" anchorCtr="1" compatLnSpc="1">
            <a:no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D</a:t>
            </a:r>
            <a:endPar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15" name="圆角矩形 14"/>
          <p:cNvSpPr/>
          <p:nvPr>
            <p:custDataLst>
              <p:tags r:id="rId10"/>
            </p:custDataLst>
          </p:nvPr>
        </p:nvSpPr>
        <p:spPr>
          <a:xfrm>
            <a:off x="6172200" y="6215063"/>
            <a:ext cx="1543050" cy="411480"/>
          </a:xfrm>
          <a:prstGeom prst="roundRect">
            <a:avLst/>
          </a:prstGeom>
          <a:solidFill>
            <a:srgbClr val="808080"/>
          </a:solidFill>
          <a:ln w="38100" cap="flat" cmpd="sng" algn="ctr">
            <a:solidFill>
              <a:srgbClr val="000000"/>
            </a:solidFill>
            <a:prstDash val="solid"/>
            <a:round/>
            <a:headEnd type="none" w="med" len="med"/>
            <a:tailEnd type="none" w="med" len="med"/>
          </a:ln>
        </p:spPr>
        <p:txBody>
          <a:bodyPr vert="horz" wrap="none" lIns="91440" tIns="45720" rIns="91440" bIns="45720" numCol="1" anchor="ctr" anchorCtr="1" compatLnSpc="1">
            <a:no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提交</a:t>
            </a:r>
            <a:endPar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sp>
        <p:nvSpPr>
          <p:cNvPr id="21" name="文本框 20"/>
          <p:cNvSpPr txBox="1"/>
          <p:nvPr>
            <p:custDataLst>
              <p:tags r:id="rId11"/>
            </p:custDataLst>
          </p:nvPr>
        </p:nvSpPr>
        <p:spPr>
          <a:xfrm>
            <a:off x="1828800" y="5528945"/>
            <a:ext cx="6400800" cy="642620"/>
          </a:xfrm>
          <a:prstGeom prst="rect">
            <a:avLst/>
          </a:prstGeom>
          <a:noFill/>
        </p:spPr>
        <p:txBody>
          <a:bodyPr wrap="squar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sym typeface="+mn-ea"/>
              </a:rPr>
              <a:t>自我实现需求</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22" name="椭圆 21"/>
          <p:cNvSpPr>
            <a:spLocks noChangeAspect="1"/>
          </p:cNvSpPr>
          <p:nvPr>
            <p:custDataLst>
              <p:tags r:id="rId12"/>
            </p:custDataLst>
          </p:nvPr>
        </p:nvSpPr>
        <p:spPr>
          <a:xfrm>
            <a:off x="1114425" y="5593080"/>
            <a:ext cx="514350" cy="514350"/>
          </a:xfrm>
          <a:prstGeom prst="ellipse">
            <a:avLst/>
          </a:prstGeom>
          <a:solidFill>
            <a:srgbClr val="808080"/>
          </a:solidFill>
          <a:ln w="12700" cap="flat" cmpd="sng" algn="ctr">
            <a:solidFill>
              <a:srgbClr val="000000"/>
            </a:solidFill>
            <a:prstDash val="solid"/>
            <a:round/>
            <a:headEnd type="none" w="med" len="med"/>
            <a:tailEnd type="none" w="med" len="med"/>
          </a:ln>
        </p:spPr>
        <p:txBody>
          <a:bodyPr vert="horz" wrap="none" lIns="91440" tIns="45720" rIns="91440" bIns="45720" numCol="1" anchor="ctr" anchorCtr="1" compatLnSpc="1">
            <a:noAutofit/>
          </a:bodyPr>
          <a:p>
            <a:pPr marL="0" marR="0" indent="0" algn="l" defTabSz="914400" rtl="0" eaLnBrk="1" fontAlgn="base" latinLnBrk="0" hangingPunct="1">
              <a:lnSpc>
                <a:spcPct val="100000"/>
              </a:lnSpc>
              <a:spcBef>
                <a:spcPct val="0"/>
              </a:spcBef>
              <a:spcAft>
                <a:spcPct val="0"/>
              </a:spcAft>
              <a:buClrTx/>
              <a:buSzTx/>
              <a:buFontTx/>
              <a:buNone/>
            </a:pPr>
            <a:r>
              <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rPr>
              <a:t>E</a:t>
            </a:r>
            <a:endParaRPr kumimoji="0" lang="zh-CN" altLang="en-US" sz="1600" b="0" i="0" u="none" strike="noStrike" cap="none" normalizeH="0" baseline="0" smtClean="0">
              <a:ln>
                <a:noFill/>
              </a:ln>
              <a:solidFill>
                <a:srgbClr val="FFFFFF"/>
              </a:solidFill>
              <a:effectLst/>
              <a:latin typeface="微软雅黑" panose="020B0503020204020204" pitchFamily="34" charset="-122"/>
              <a:ea typeface="微软雅黑" panose="020B0503020204020204" pitchFamily="34" charset="-122"/>
            </a:endParaRPr>
          </a:p>
        </p:txBody>
      </p:sp>
      <p:grpSp>
        <p:nvGrpSpPr>
          <p:cNvPr id="20" name="组合 19"/>
          <p:cNvGrpSpPr/>
          <p:nvPr>
            <p:custDataLst>
              <p:tags r:id="rId13"/>
            </p:custDataLst>
          </p:nvPr>
        </p:nvGrpSpPr>
        <p:grpSpPr>
          <a:xfrm>
            <a:off x="0" y="0"/>
            <a:ext cx="9144000" cy="635000"/>
            <a:chOff x="0" y="0"/>
            <a:chExt cx="14400" cy="1000"/>
          </a:xfrm>
        </p:grpSpPr>
        <p:sp>
          <p:nvSpPr>
            <p:cNvPr id="16" name="TitleBackground"/>
            <p:cNvSpPr/>
            <p:nvPr>
              <p:custDataLst>
                <p:tags r:id="rId14"/>
              </p:custDataLst>
            </p:nvPr>
          </p:nvSpPr>
          <p:spPr>
            <a:xfrm>
              <a:off x="0" y="0"/>
              <a:ext cx="14400" cy="1000"/>
            </a:xfrm>
            <a:prstGeom prst="rect">
              <a:avLst/>
            </a:prstGeom>
            <a:solidFill>
              <a:srgbClr val="F6F7F8"/>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ColorBlock"/>
            <p:cNvSpPr/>
            <p:nvPr>
              <p:custDataLst>
                <p:tags r:id="rId15"/>
              </p:custDataLst>
            </p:nvPr>
          </p:nvSpPr>
          <p:spPr>
            <a:xfrm>
              <a:off x="0" y="0"/>
              <a:ext cx="300" cy="1000"/>
            </a:xfrm>
            <a:prstGeom prst="rect">
              <a:avLst/>
            </a:prstGeom>
            <a:solidFill>
              <a:srgbClr val="639EF4"/>
            </a:solidFill>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TypeText"/>
            <p:cNvSpPr txBox="1"/>
            <p:nvPr>
              <p:custDataLst>
                <p:tags r:id="rId16"/>
              </p:custDataLst>
            </p:nvPr>
          </p:nvSpPr>
          <p:spPr>
            <a:xfrm>
              <a:off x="400" y="0"/>
              <a:ext cx="3000" cy="1000"/>
            </a:xfrm>
            <a:prstGeom prst="rect">
              <a:avLst/>
            </a:prstGeom>
            <a:noFill/>
          </p:spPr>
          <p:txBody>
            <a:bodyPr wrap="none" rtlCol="0" anchor="ctr" anchorCtr="0">
              <a:noAutofit/>
            </a:bodyPr>
            <a:p>
              <a:pPr lvl="0" algn="l">
                <a:buNone/>
              </a:pPr>
              <a:r>
                <a:rPr lang="zh-CN" altLang="en-US" sz="2600">
                  <a:solidFill>
                    <a:srgbClr val="000000"/>
                  </a:solidFill>
                  <a:latin typeface="微软雅黑" panose="020B0503020204020204" pitchFamily="34" charset="-122"/>
                  <a:ea typeface="微软雅黑" panose="020B0503020204020204" pitchFamily="34" charset="-122"/>
                </a:rPr>
                <a:t>投票(匿名)</a:t>
              </a:r>
              <a:endParaRPr lang="zh-CN" altLang="en-US" sz="2600">
                <a:solidFill>
                  <a:srgbClr val="000000"/>
                </a:solidFill>
                <a:latin typeface="微软雅黑" panose="020B0503020204020204" pitchFamily="34" charset="-122"/>
                <a:ea typeface="微软雅黑" panose="020B0503020204020204" pitchFamily="34" charset="-122"/>
              </a:endParaRPr>
            </a:p>
          </p:txBody>
        </p:sp>
        <p:sp>
          <p:nvSpPr>
            <p:cNvPr id="19" name="TipText"/>
            <p:cNvSpPr txBox="1"/>
            <p:nvPr>
              <p:custDataLst>
                <p:tags r:id="rId17"/>
              </p:custDataLst>
            </p:nvPr>
          </p:nvSpPr>
          <p:spPr>
            <a:xfrm>
              <a:off x="3116" y="172"/>
              <a:ext cx="3600" cy="800"/>
            </a:xfrm>
            <a:prstGeom prst="rect">
              <a:avLst/>
            </a:prstGeom>
            <a:noFill/>
          </p:spPr>
          <p:txBody>
            <a:bodyPr wrap="none" rtlCol="0" anchor="ctr" anchorCtr="0">
              <a:noAutofit/>
            </a:bodyPr>
            <a:p>
              <a:pPr lvl="0" algn="l">
                <a:buNone/>
              </a:pPr>
              <a:r>
                <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rPr>
                <a:t>最多可选1项</a:t>
              </a:r>
              <a:endParaRPr lang="zh-CN" altLang="en-US" sz="2000">
                <a:solidFill>
                  <a:srgbClr val="80808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pic>
        <p:nvPicPr>
          <p:cNvPr id="5" name="图片 4" descr="tmpF76D"/>
          <p:cNvPicPr>
            <a:picLocks noChangeAspect="1"/>
          </p:cNvPicPr>
          <p:nvPr>
            <p:custDataLst>
              <p:tags r:id="rId18"/>
            </p:custDataLst>
          </p:nvPr>
        </p:nvPicPr>
        <p:blipFill>
          <a:blip r:embed="rId19"/>
          <a:stretch>
            <a:fillRect/>
          </a:stretch>
        </p:blipFill>
        <p:spPr>
          <a:xfrm>
            <a:off x="7594600" y="63500"/>
            <a:ext cx="1422400" cy="508000"/>
          </a:xfrm>
          <a:prstGeom prst="rect">
            <a:avLst/>
          </a:prstGeom>
        </p:spPr>
      </p:pic>
    </p:spTree>
    <p:custDataLst>
      <p:tags r:id="rId20"/>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698BAEF-5F2D-48EB-94C9-F93EEBC190F0}"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813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23234" name="Rectangle 2"/>
          <p:cNvSpPr>
            <a:spLocks noGrp="1" noChangeArrowheads="1"/>
          </p:cNvSpPr>
          <p:nvPr>
            <p:ph type="title"/>
          </p:nvPr>
        </p:nvSpPr>
        <p:spPr>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42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思考与讨论：</a:t>
            </a:r>
            <a:endParaRPr kumimoji="0" lang="zh-CN" altLang="en-US" sz="42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48133" name="Rectangle 3"/>
          <p:cNvSpPr>
            <a:spLocks noGrp="1"/>
          </p:cNvSpPr>
          <p:nvPr>
            <p:ph idx="1"/>
          </p:nvPr>
        </p:nvSpPr>
        <p:spPr>
          <a:xfrm>
            <a:off x="457200" y="1951038"/>
            <a:ext cx="8229600" cy="4357687"/>
          </a:xfrm>
        </p:spPr>
        <p:txBody>
          <a:bodyPr vert="horz" wrap="square" lIns="91440" tIns="45720" rIns="91440" bIns="45720" anchor="t"/>
          <a:lstStyle/>
          <a:p>
            <a:pPr eaLnBrk="1" hangingPunct="1">
              <a:spcBef>
                <a:spcPct val="55000"/>
              </a:spcBef>
            </a:pPr>
            <a:r>
              <a:rPr lang="zh-CN" altLang="en-US" sz="3600" b="1" dirty="0" smtClean="0">
                <a:solidFill>
                  <a:srgbClr val="181CB8"/>
                </a:solidFill>
                <a:latin typeface="微软雅黑" panose="020B0503020204020204" pitchFamily="34" charset="-122"/>
                <a:ea typeface="微软雅黑" panose="020B0503020204020204" pitchFamily="34" charset="-122"/>
              </a:rPr>
              <a:t>你</a:t>
            </a:r>
            <a:r>
              <a:rPr lang="zh-CN" altLang="en-US" sz="3600" b="1" dirty="0">
                <a:solidFill>
                  <a:srgbClr val="181CB8"/>
                </a:solidFill>
                <a:latin typeface="微软雅黑" panose="020B0503020204020204" pitchFamily="34" charset="-122"/>
                <a:ea typeface="微软雅黑" panose="020B0503020204020204" pitchFamily="34" charset="-122"/>
              </a:rPr>
              <a:t>和周围</a:t>
            </a:r>
            <a:r>
              <a:rPr lang="zh-CN" altLang="en-US" sz="3600" b="1" dirty="0" smtClean="0">
                <a:solidFill>
                  <a:srgbClr val="181CB8"/>
                </a:solidFill>
                <a:latin typeface="微软雅黑" panose="020B0503020204020204" pitchFamily="34" charset="-122"/>
                <a:ea typeface="微软雅黑" panose="020B0503020204020204" pitchFamily="34" charset="-122"/>
              </a:rPr>
              <a:t>人有什么样的</a:t>
            </a:r>
            <a:r>
              <a:rPr lang="zh-CN" altLang="en-US" sz="3600" b="1" dirty="0">
                <a:solidFill>
                  <a:srgbClr val="181CB8"/>
                </a:solidFill>
                <a:latin typeface="微软雅黑" panose="020B0503020204020204" pitchFamily="34" charset="-122"/>
                <a:ea typeface="微软雅黑" panose="020B0503020204020204" pitchFamily="34" charset="-122"/>
              </a:rPr>
              <a:t>社会化</a:t>
            </a:r>
            <a:r>
              <a:rPr lang="zh-CN" altLang="en-US" sz="3600" b="1" dirty="0" smtClean="0">
                <a:solidFill>
                  <a:srgbClr val="181CB8"/>
                </a:solidFill>
                <a:latin typeface="微软雅黑" panose="020B0503020204020204" pitchFamily="34" charset="-122"/>
                <a:ea typeface="微软雅黑" panose="020B0503020204020204" pitchFamily="34" charset="-122"/>
              </a:rPr>
              <a:t>经历？</a:t>
            </a:r>
            <a:endParaRPr lang="zh-CN" altLang="en-US" sz="3600" b="1" dirty="0">
              <a:solidFill>
                <a:srgbClr val="181CB8"/>
              </a:solidFill>
              <a:latin typeface="微软雅黑" panose="020B0503020204020204" pitchFamily="34" charset="-122"/>
              <a:ea typeface="微软雅黑" panose="020B0503020204020204" pitchFamily="34" charset="-122"/>
            </a:endParaRPr>
          </a:p>
          <a:p>
            <a:pPr eaLnBrk="1" hangingPunct="1">
              <a:lnSpc>
                <a:spcPct val="150000"/>
              </a:lnSpc>
              <a:spcBef>
                <a:spcPct val="55000"/>
              </a:spcBef>
            </a:pPr>
            <a:r>
              <a:rPr lang="zh-CN" altLang="en-US" sz="3400" b="1" dirty="0" smtClean="0">
                <a:solidFill>
                  <a:srgbClr val="181CB8"/>
                </a:solidFill>
                <a:latin typeface="微软雅黑" panose="020B0503020204020204" pitchFamily="34" charset="-122"/>
                <a:ea typeface="微软雅黑" panose="020B0503020204020204" pitchFamily="34" charset="-122"/>
              </a:rPr>
              <a:t>当前</a:t>
            </a:r>
            <a:r>
              <a:rPr lang="zh-CN" altLang="en-US" sz="3400" b="1" dirty="0">
                <a:solidFill>
                  <a:srgbClr val="181CB8"/>
                </a:solidFill>
                <a:latin typeface="微软雅黑" panose="020B0503020204020204" pitchFamily="34" charset="-122"/>
                <a:ea typeface="微软雅黑" panose="020B0503020204020204" pitchFamily="34" charset="-122"/>
              </a:rPr>
              <a:t>和今后的生活中，你</a:t>
            </a:r>
            <a:r>
              <a:rPr lang="zh-CN" altLang="en-US" sz="3400" b="1" dirty="0" smtClean="0">
                <a:solidFill>
                  <a:srgbClr val="181CB8"/>
                </a:solidFill>
                <a:latin typeface="微软雅黑" panose="020B0503020204020204" pitchFamily="34" charset="-122"/>
                <a:ea typeface="微软雅黑" panose="020B0503020204020204" pitchFamily="34" charset="-122"/>
              </a:rPr>
              <a:t>应该怎样定位和把握自己</a:t>
            </a:r>
            <a:r>
              <a:rPr lang="zh-CN" altLang="en-US" sz="3400" b="1" dirty="0">
                <a:solidFill>
                  <a:srgbClr val="181CB8"/>
                </a:solidFill>
                <a:latin typeface="微软雅黑" panose="020B0503020204020204" pitchFamily="34" charset="-122"/>
                <a:ea typeface="微软雅黑" panose="020B0503020204020204" pitchFamily="34" charset="-122"/>
              </a:rPr>
              <a:t>的社会角色</a:t>
            </a:r>
            <a:r>
              <a:rPr lang="zh-CN" altLang="en-US" sz="3400" b="1" dirty="0" smtClean="0">
                <a:solidFill>
                  <a:srgbClr val="181CB8"/>
                </a:solidFill>
                <a:latin typeface="微软雅黑" panose="020B0503020204020204" pitchFamily="34" charset="-122"/>
                <a:ea typeface="微软雅黑" panose="020B0503020204020204" pitchFamily="34" charset="-122"/>
              </a:rPr>
              <a:t>？</a:t>
            </a:r>
            <a:endParaRPr lang="en-US" altLang="zh-CN" sz="3400" b="1" dirty="0" smtClean="0">
              <a:solidFill>
                <a:srgbClr val="181CB8"/>
              </a:solidFill>
              <a:latin typeface="微软雅黑" panose="020B0503020204020204" pitchFamily="34" charset="-122"/>
              <a:ea typeface="微软雅黑" panose="020B0503020204020204" pitchFamily="34" charset="-122"/>
            </a:endParaRPr>
          </a:p>
          <a:p>
            <a:pPr eaLnBrk="1" hangingPunct="1">
              <a:lnSpc>
                <a:spcPct val="150000"/>
              </a:lnSpc>
              <a:spcBef>
                <a:spcPct val="55000"/>
              </a:spcBef>
            </a:pPr>
            <a:r>
              <a:rPr lang="zh-CN" altLang="en-US" sz="3400" b="1" dirty="0" smtClean="0">
                <a:solidFill>
                  <a:srgbClr val="181CB8"/>
                </a:solidFill>
                <a:latin typeface="微软雅黑" panose="020B0503020204020204" pitchFamily="34" charset="-122"/>
                <a:ea typeface="微软雅黑" panose="020B0503020204020204" pitchFamily="34" charset="-122"/>
              </a:rPr>
              <a:t>谈谈你对马斯洛理论的理解？</a:t>
            </a:r>
            <a:endParaRPr lang="zh-CN" altLang="en-US" sz="3400" b="1" dirty="0">
              <a:solidFill>
                <a:srgbClr val="181CB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457200" y="277813"/>
            <a:ext cx="8362950" cy="774700"/>
          </a:xfrm>
          <a:solidFill>
            <a:srgbClr val="FFFF00">
              <a:alpha val="100000"/>
            </a:srgbClr>
          </a:solidFill>
        </p:spPr>
        <p:txBody>
          <a:bodyPr vert="horz" wrap="square" lIns="91440" tIns="45720" rIns="91440" bIns="45720" anchor="t"/>
          <a:lstStyle/>
          <a:p>
            <a:pPr>
              <a:buNone/>
            </a:pPr>
            <a:r>
              <a:rPr lang="zh-CN" altLang="en-US" b="1" i="1" dirty="0">
                <a:solidFill>
                  <a:srgbClr val="3333CC"/>
                </a:solidFill>
                <a:latin typeface="微软雅黑" panose="020B0503020204020204" pitchFamily="34" charset="-122"/>
                <a:ea typeface="微软雅黑" panose="020B0503020204020204" pitchFamily="34" charset="-122"/>
              </a:rPr>
              <a:t>  关于社会调研</a:t>
            </a:r>
            <a:r>
              <a:rPr lang="zh-CN" altLang="en-US" b="1" i="1" dirty="0">
                <a:solidFill>
                  <a:srgbClr val="3333CC"/>
                </a:solidFill>
                <a:latin typeface="微软雅黑" panose="020B0503020204020204" pitchFamily="34" charset="-122"/>
                <a:ea typeface="微软雅黑" panose="020B0503020204020204" pitchFamily="34" charset="-122"/>
              </a:rPr>
              <a:t>大作业</a:t>
            </a:r>
            <a:endParaRPr lang="zh-CN" altLang="en-US" b="1" i="1" dirty="0">
              <a:solidFill>
                <a:srgbClr val="3333CC"/>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57200" y="1125538"/>
            <a:ext cx="8362950" cy="5256213"/>
          </a:xfrm>
          <a:solidFill>
            <a:schemeClr val="accent5">
              <a:lumMod val="60000"/>
              <a:lumOff val="40000"/>
            </a:schemeClr>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小组报告与个人小结</a:t>
            </a:r>
            <a:endParaRPr kumimoji="0" lang="en-US" altLang="zh-CN" sz="3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6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小组</a:t>
            </a:r>
            <a:r>
              <a:rPr kumimoji="0" lang="zh-CN" altLang="en-US" sz="26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报告是团队整体成果汇总，要体现完整性，应署全体成员名单，还应注明分工。（由组长提交）</a:t>
            </a:r>
            <a:endParaRPr kumimoji="0" lang="en-US" altLang="zh-CN" sz="26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6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个人</a:t>
            </a:r>
            <a:r>
              <a:rPr kumimoji="0" lang="zh-CN" altLang="en-US" sz="26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小结是个人考核的主要依据，要反映个人独立完成的工作内容和心得体会，不能与别人雷同，文字表述上体现出</a:t>
            </a:r>
            <a:r>
              <a:rPr kumimoji="0" lang="zh-CN" altLang="en-US" sz="26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自己的独立性。  （个人提交）</a:t>
            </a:r>
            <a:endParaRPr kumimoji="0" lang="en-US" altLang="zh-CN" sz="26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6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小组分工合作获得的数据资源可以共享，分析思路和文字内容不能共享。</a:t>
            </a:r>
            <a:endParaRPr kumimoji="0" lang="en-US" altLang="zh-CN" sz="26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考核</a:t>
            </a:r>
            <a:r>
              <a:rPr kumimoji="0" lang="zh-CN" altLang="en-US" sz="3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成绩</a:t>
            </a:r>
            <a:endParaRPr kumimoji="0" lang="en-US" altLang="zh-CN" sz="3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8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个人成绩</a:t>
            </a:r>
            <a:r>
              <a:rPr kumimoji="0" lang="en-US" altLang="zh-CN" sz="28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a:t>
            </a:r>
            <a:r>
              <a:rPr kumimoji="0" lang="zh-CN" altLang="en-US" sz="28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小组报告</a:t>
            </a:r>
            <a:r>
              <a:rPr lang="en-US" altLang="zh-CN" sz="2800" b="1" noProof="0" dirty="0" smtClean="0">
                <a:ln>
                  <a:noFill/>
                </a:ln>
                <a:solidFill>
                  <a:srgbClr val="3333CC"/>
                </a:solidFill>
                <a:effectLst/>
                <a:uLnTx/>
                <a:uFillTx/>
                <a:latin typeface="Arial" panose="020B0604020202020204" pitchFamily="34" charset="0"/>
                <a:ea typeface="微软雅黑" panose="020B0503020204020204" pitchFamily="34" charset="-122"/>
                <a:sym typeface="+mn-ea"/>
              </a:rPr>
              <a:t>(</a:t>
            </a:r>
            <a:r>
              <a:rPr kumimoji="0" lang="en-US" altLang="zh-CN" sz="28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50%)+</a:t>
            </a:r>
            <a:r>
              <a:rPr kumimoji="0" lang="zh-CN" altLang="en-US" sz="28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个人小结</a:t>
            </a:r>
            <a:r>
              <a:rPr kumimoji="0" lang="en-US" altLang="zh-CN" sz="28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a:t>
            </a:r>
            <a:r>
              <a:rPr kumimoji="0" lang="en-US" altLang="zh-CN" sz="2800" b="1"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rPr>
              <a:t>5</a:t>
            </a:r>
            <a:r>
              <a:rPr kumimoji="0" lang="en-US" altLang="zh-CN" sz="28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rPr>
              <a:t>0%)</a:t>
            </a:r>
            <a:endParaRPr kumimoji="0" lang="en-US" altLang="zh-CN" sz="28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Char char="q"/>
              <a:defRPr/>
            </a:pPr>
            <a:r>
              <a:rPr kumimoji="0" lang="zh-CN" altLang="en-US" sz="26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组织者和总</a:t>
            </a:r>
            <a:r>
              <a:rPr kumimoji="0" lang="zh-CN" altLang="en-US" sz="26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撰稿人会酌情加分。</a:t>
            </a:r>
            <a:endParaRPr kumimoji="0" lang="zh-CN" altLang="en-US" sz="26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64516" name="灯片编号占位符 3"/>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5"/>
          <p:cNvSpPr>
            <a:spLocks noGrp="1"/>
          </p:cNvSpPr>
          <p:nvPr>
            <p:ph type="sldNum" sz="quarter" idx="12"/>
          </p:nvPr>
        </p:nvSpPr>
        <p:spPr/>
        <p:txBody>
          <a:bodyPr wrap="square" lIns="91440" tIns="45720" rIns="91440" bIns="45720"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buSzTx/>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219138" name="Rectangle 2"/>
          <p:cNvSpPr>
            <a:spLocks noGrp="1" noChangeArrowheads="1"/>
          </p:cNvSpPr>
          <p:nvPr>
            <p:ph type="title"/>
          </p:nvPr>
        </p:nvSpPr>
        <p:spPr>
          <a:xfrm>
            <a:off x="457200" y="278130"/>
            <a:ext cx="8159115" cy="1292860"/>
          </a:xfrm>
          <a:solidFill>
            <a:srgbClr val="FFFF00"/>
          </a:solidFill>
        </p:spPr>
        <p:txBody>
          <a:bodyPr vert="horz" wrap="square" lIns="91440" tIns="45720" rIns="91440" bIns="45720" numCol="1" anchor="t" anchorCtr="0" compatLnSpc="1">
            <a:scene3d>
              <a:camera prst="orthographicFront"/>
              <a:lightRig rig="threePt" dir="t"/>
            </a:scene3d>
          </a:bodyPr>
          <a:lstStyle/>
          <a:p>
            <a:pPr marL="0" marR="0" lvl="0" indent="0" algn="l" defTabSz="914400" rtl="0" eaLnBrk="1" fontAlgn="base" latinLnBrk="0" hangingPunct="1">
              <a:lnSpc>
                <a:spcPct val="130000"/>
              </a:lnSpc>
              <a:spcBef>
                <a:spcPts val="0"/>
              </a:spcBef>
              <a:spcAft>
                <a:spcPts val="0"/>
              </a:spcAft>
              <a:buClrTx/>
              <a:buSzTx/>
              <a:buFontTx/>
              <a:buNone/>
              <a:defRPr/>
            </a:pPr>
            <a:r>
              <a:rPr kumimoji="0" lang="en-US" altLang="zh-CN" sz="5400" b="1" i="0" u="none" strike="noStrike" kern="0" cap="none" spc="0" normalizeH="0" baseline="0" noProof="0" dirty="0" smtClean="0">
                <a:ln w="22225">
                  <a:solidFill>
                    <a:schemeClr val="accent2"/>
                  </a:solidFill>
                  <a:prstDash val="solid"/>
                </a:ln>
                <a:solidFill>
                  <a:srgbClr val="0000FF"/>
                </a:solidFill>
                <a:effectLst/>
                <a:uLnTx/>
                <a:uFillTx/>
                <a:latin typeface="微软雅黑" panose="020B0503020204020204" pitchFamily="34" charset="-122"/>
                <a:ea typeface="微软雅黑" panose="020B0503020204020204" pitchFamily="34" charset="-122"/>
                <a:cs typeface="+mj-cs"/>
              </a:rPr>
              <a:t>  </a:t>
            </a:r>
            <a:r>
              <a:rPr kumimoji="0" lang="zh-CN" altLang="en-US" sz="5400" b="1" i="0" u="none" strike="noStrike" kern="0" cap="none" spc="0" normalizeH="0" baseline="0" noProof="0" dirty="0" smtClean="0">
                <a:ln w="22225">
                  <a:solidFill>
                    <a:schemeClr val="accent2"/>
                  </a:solidFill>
                  <a:prstDash val="solid"/>
                </a:ln>
                <a:solidFill>
                  <a:srgbClr val="0000FF"/>
                </a:solidFill>
                <a:effectLst/>
                <a:uLnTx/>
                <a:uFillTx/>
                <a:latin typeface="微软雅黑" panose="020B0503020204020204" pitchFamily="34" charset="-122"/>
                <a:ea typeface="微软雅黑" panose="020B0503020204020204" pitchFamily="34" charset="-122"/>
                <a:cs typeface="+mj-cs"/>
              </a:rPr>
              <a:t>本讲结束</a:t>
            </a:r>
            <a:endParaRPr kumimoji="0" lang="zh-CN" altLang="en-US" sz="5400" b="1" i="0" u="none" strike="noStrike" kern="0" cap="none" spc="0" normalizeH="0" baseline="0" noProof="0" dirty="0" smtClean="0">
              <a:ln w="22225">
                <a:solidFill>
                  <a:schemeClr val="accent2"/>
                </a:solidFill>
                <a:prstDash val="solid"/>
              </a:ln>
              <a:solidFill>
                <a:srgbClr val="0000FF"/>
              </a:solidFill>
              <a:effectLst/>
              <a:uLnTx/>
              <a:uFillTx/>
              <a:latin typeface="微软雅黑" panose="020B0503020204020204" pitchFamily="34" charset="-122"/>
              <a:ea typeface="微软雅黑" panose="020B0503020204020204" pitchFamily="34" charset="-122"/>
              <a:cs typeface="+mj-cs"/>
            </a:endParaRPr>
          </a:p>
        </p:txBody>
      </p:sp>
      <p:pic>
        <p:nvPicPr>
          <p:cNvPr id="45059" name="Picture 3" descr="MCj04130480000[1]"/>
          <p:cNvPicPr>
            <a:picLocks noGrp="1" noChangeAspect="1"/>
          </p:cNvPicPr>
          <p:nvPr>
            <p:ph idx="1"/>
          </p:nvPr>
        </p:nvPicPr>
        <p:blipFill>
          <a:blip r:embed="rId1"/>
          <a:stretch>
            <a:fillRect/>
          </a:stretch>
        </p:blipFill>
        <p:spPr>
          <a:xfrm>
            <a:off x="1755775" y="1571625"/>
            <a:ext cx="4879340" cy="3493770"/>
          </a:xfrm>
        </p:spPr>
      </p:pic>
      <p:sp>
        <p:nvSpPr>
          <p:cNvPr id="2" name="文本框 1"/>
          <p:cNvSpPr txBox="1"/>
          <p:nvPr/>
        </p:nvSpPr>
        <p:spPr>
          <a:xfrm>
            <a:off x="6788785" y="5676265"/>
            <a:ext cx="1599565" cy="368300"/>
          </a:xfrm>
          <a:prstGeom prst="rect">
            <a:avLst/>
          </a:prstGeom>
          <a:noFill/>
        </p:spPr>
        <p:txBody>
          <a:bodyPr wrap="square" rtlCol="0">
            <a:spAutoFit/>
          </a:bodyPr>
          <a:p>
            <a:endParaRPr lang="zh-CN" altLang="en-US"/>
          </a:p>
        </p:txBody>
      </p:sp>
      <p:sp>
        <p:nvSpPr>
          <p:cNvPr id="3" name="矩形 2"/>
          <p:cNvSpPr/>
          <p:nvPr/>
        </p:nvSpPr>
        <p:spPr>
          <a:xfrm>
            <a:off x="3732530" y="4881880"/>
            <a:ext cx="4754880" cy="1014730"/>
          </a:xfrm>
          <a:prstGeom prst="rect">
            <a:avLst/>
          </a:prstGeom>
          <a:noFill/>
          <a:ln>
            <a:noFill/>
          </a:ln>
        </p:spPr>
        <p:txBody>
          <a:bodyPr wrap="none" rtlCol="0" anchor="t">
            <a:spAutoFit/>
          </a:bodyPr>
          <a:p>
            <a:pPr algn="ctr"/>
            <a:r>
              <a:rPr lang="zh-CN" altLang="en-US" sz="6000" b="1" i="1">
                <a:ln w="12700">
                  <a:solidFill>
                    <a:schemeClr val="accent1"/>
                  </a:solidFill>
                  <a:prstDash val="solid"/>
                </a:ln>
                <a:solidFill>
                  <a:srgbClr val="FF0000"/>
                </a:solidFill>
                <a:effectLst>
                  <a:outerShdw dist="38100" dir="2640000" algn="bl" rotWithShape="0">
                    <a:schemeClr val="accent1"/>
                  </a:outerShdw>
                </a:effectLst>
                <a:latin typeface="微软雅黑" panose="020B0503020204020204" pitchFamily="34" charset="-122"/>
                <a:ea typeface="微软雅黑" panose="020B0503020204020204" pitchFamily="34" charset="-122"/>
              </a:rPr>
              <a:t>同学们再见！</a:t>
            </a:r>
            <a:endParaRPr lang="zh-CN" altLang="en-US" sz="6000" b="1" i="1">
              <a:ln w="12700">
                <a:solidFill>
                  <a:schemeClr val="accent1"/>
                </a:solidFill>
                <a:prstDash val="solid"/>
              </a:ln>
              <a:solidFill>
                <a:srgbClr val="FF0000"/>
              </a:solidFill>
              <a:effectLst>
                <a:outerShdw dist="38100" dir="2640000" algn="bl" rotWithShape="0">
                  <a:schemeClr val="accent1"/>
                </a:outerShdw>
              </a:effectLst>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9138"/>
                                        </p:tgtEl>
                                        <p:attrNameLst>
                                          <p:attrName>style.visibility</p:attrName>
                                        </p:attrNameLst>
                                      </p:cBhvr>
                                      <p:to>
                                        <p:strVal val="visible"/>
                                      </p:to>
                                    </p:set>
                                    <p:animEffect transition="in" filter="wipe(left)">
                                      <p:cBhvr>
                                        <p:cTn id="7" dur="500"/>
                                        <p:tgtEl>
                                          <p:spTgt spid="21913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91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459B42E-C324-4E3C-8F7A-A096261808F2}"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126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05827" name="Rectangle 3"/>
          <p:cNvSpPr>
            <a:spLocks noGrp="1"/>
          </p:cNvSpPr>
          <p:nvPr>
            <p:ph idx="1"/>
          </p:nvPr>
        </p:nvSpPr>
        <p:spPr>
          <a:xfrm>
            <a:off x="457200" y="1341438"/>
            <a:ext cx="8291513" cy="4789487"/>
          </a:xfrm>
        </p:spPr>
        <p:txBody>
          <a:bodyPr vert="horz" wrap="square" lIns="91440" tIns="45720" rIns="91440" bIns="45720" anchor="t"/>
          <a:lstStyle/>
          <a:p>
            <a:pPr eaLnBrk="1" hangingPunct="1">
              <a:lnSpc>
                <a:spcPct val="110000"/>
              </a:lnSpc>
              <a:spcBef>
                <a:spcPct val="40000"/>
              </a:spcBef>
              <a:buSzPct val="80000"/>
              <a:buFont typeface="Wingdings" panose="05000000000000000000" pitchFamily="2" charset="2"/>
              <a:buChar char="p"/>
            </a:pPr>
            <a:r>
              <a:rPr lang="zh-CN" altLang="en-US" sz="2900" b="1" dirty="0">
                <a:solidFill>
                  <a:srgbClr val="CC0000"/>
                </a:solidFill>
                <a:latin typeface="微软雅黑" panose="020B0503020204020204" pitchFamily="34" charset="-122"/>
                <a:ea typeface="微软雅黑" panose="020B0503020204020204" pitchFamily="34" charset="-122"/>
              </a:rPr>
              <a:t>人的个性是社会化最重要的产物之一。</a:t>
            </a:r>
            <a:endParaRPr lang="zh-CN" altLang="en-US" sz="2900" b="1" dirty="0">
              <a:solidFill>
                <a:srgbClr val="CC0000"/>
              </a:solidFill>
              <a:latin typeface="微软雅黑" panose="020B0503020204020204" pitchFamily="34" charset="-122"/>
              <a:ea typeface="微软雅黑" panose="020B0503020204020204" pitchFamily="34" charset="-122"/>
            </a:endParaRPr>
          </a:p>
          <a:p>
            <a:pPr eaLnBrk="1" hangingPunct="1">
              <a:lnSpc>
                <a:spcPct val="110000"/>
              </a:lnSpc>
              <a:spcBef>
                <a:spcPct val="40000"/>
              </a:spcBef>
              <a:buSzPct val="90000"/>
              <a:buFont typeface="Wingdings" panose="05000000000000000000" pitchFamily="2" charset="2"/>
              <a:buChar char="p"/>
            </a:pPr>
            <a:r>
              <a:rPr lang="zh-CN" altLang="en-US" sz="2500" b="1" dirty="0">
                <a:latin typeface="微软雅黑" panose="020B0503020204020204" pitchFamily="34" charset="-122"/>
                <a:ea typeface="微软雅黑" panose="020B0503020204020204" pitchFamily="34" charset="-122"/>
              </a:rPr>
              <a:t>个性是指一个人特有的、十分稳定的思考、感觉和行动的方式。主要有三部分组成：</a:t>
            </a:r>
            <a:endParaRPr lang="zh-CN" altLang="en-US" sz="2500" b="1" dirty="0">
              <a:latin typeface="微软雅黑" panose="020B0503020204020204" pitchFamily="34" charset="-122"/>
              <a:ea typeface="微软雅黑" panose="020B0503020204020204" pitchFamily="34" charset="-122"/>
            </a:endParaRPr>
          </a:p>
          <a:p>
            <a:pPr marL="898525" lvl="1" indent="-571500" eaLnBrk="1" hangingPunct="1">
              <a:lnSpc>
                <a:spcPct val="110000"/>
              </a:lnSpc>
              <a:spcBef>
                <a:spcPct val="40000"/>
              </a:spcBef>
              <a:buSzPct val="90000"/>
              <a:buFont typeface="Wingdings" panose="05000000000000000000" pitchFamily="2" charset="2"/>
              <a:buAutoNum type="arabicPeriod"/>
            </a:pPr>
            <a:r>
              <a:rPr lang="zh-CN" altLang="en-US" sz="2400" b="1" dirty="0">
                <a:solidFill>
                  <a:srgbClr val="CC0000"/>
                </a:solidFill>
                <a:latin typeface="微软雅黑" panose="020B0503020204020204" pitchFamily="34" charset="-122"/>
                <a:ea typeface="微软雅黑" panose="020B0503020204020204" pitchFamily="34" charset="-122"/>
              </a:rPr>
              <a:t>认知</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思考、信仰、知觉、记忆及其他智力活动能力；</a:t>
            </a:r>
            <a:endParaRPr lang="zh-CN" altLang="en-US" sz="2400" b="1" dirty="0">
              <a:solidFill>
                <a:srgbClr val="0000FF"/>
              </a:solidFill>
              <a:latin typeface="微软雅黑" panose="020B0503020204020204" pitchFamily="34" charset="-122"/>
              <a:ea typeface="微软雅黑" panose="020B0503020204020204" pitchFamily="34" charset="-122"/>
            </a:endParaRPr>
          </a:p>
          <a:p>
            <a:pPr marL="898525" lvl="1" indent="-571500" eaLnBrk="1" hangingPunct="1">
              <a:lnSpc>
                <a:spcPct val="110000"/>
              </a:lnSpc>
              <a:spcBef>
                <a:spcPct val="40000"/>
              </a:spcBef>
              <a:buSzPct val="90000"/>
              <a:buFont typeface="Wingdings" panose="05000000000000000000" pitchFamily="2" charset="2"/>
              <a:buAutoNum type="arabicPeriod"/>
            </a:pPr>
            <a:r>
              <a:rPr lang="zh-CN" altLang="en-US" sz="2400" b="1" dirty="0">
                <a:solidFill>
                  <a:srgbClr val="CC0000"/>
                </a:solidFill>
                <a:latin typeface="微软雅黑" panose="020B0503020204020204" pitchFamily="34" charset="-122"/>
                <a:ea typeface="微软雅黑" panose="020B0503020204020204" pitchFamily="34" charset="-122"/>
              </a:rPr>
              <a:t>感情：</a:t>
            </a:r>
            <a:r>
              <a:rPr lang="zh-CN" altLang="en-US" sz="2400" b="1" dirty="0">
                <a:solidFill>
                  <a:srgbClr val="0000FF"/>
                </a:solidFill>
                <a:latin typeface="微软雅黑" panose="020B0503020204020204" pitchFamily="34" charset="-122"/>
                <a:ea typeface="微软雅黑" panose="020B0503020204020204" pitchFamily="34" charset="-122"/>
              </a:rPr>
              <a:t>爱、恨、嫉妒、同情、愤怒、骄傲等；</a:t>
            </a:r>
            <a:endParaRPr lang="zh-CN" altLang="en-US" sz="2400" b="1" dirty="0">
              <a:solidFill>
                <a:srgbClr val="0000FF"/>
              </a:solidFill>
              <a:latin typeface="微软雅黑" panose="020B0503020204020204" pitchFamily="34" charset="-122"/>
              <a:ea typeface="微软雅黑" panose="020B0503020204020204" pitchFamily="34" charset="-122"/>
            </a:endParaRPr>
          </a:p>
          <a:p>
            <a:pPr marL="898525" lvl="1" indent="-571500" eaLnBrk="1" hangingPunct="1">
              <a:lnSpc>
                <a:spcPct val="110000"/>
              </a:lnSpc>
              <a:spcBef>
                <a:spcPct val="40000"/>
              </a:spcBef>
              <a:buSzPct val="90000"/>
              <a:buFont typeface="Wingdings" panose="05000000000000000000" pitchFamily="2" charset="2"/>
              <a:buAutoNum type="arabicPeriod"/>
            </a:pPr>
            <a:r>
              <a:rPr lang="zh-CN" altLang="en-US" sz="2400" b="1" dirty="0">
                <a:solidFill>
                  <a:srgbClr val="CC0000"/>
                </a:solidFill>
                <a:latin typeface="微软雅黑" panose="020B0503020204020204" pitchFamily="34" charset="-122"/>
                <a:ea typeface="微软雅黑" panose="020B0503020204020204" pitchFamily="34" charset="-122"/>
              </a:rPr>
              <a:t>行为：</a:t>
            </a:r>
            <a:r>
              <a:rPr lang="zh-CN" altLang="en-US" sz="2400" b="1" dirty="0">
                <a:solidFill>
                  <a:srgbClr val="0000FF"/>
                </a:solidFill>
                <a:latin typeface="微软雅黑" panose="020B0503020204020204" pitchFamily="34" charset="-122"/>
                <a:ea typeface="微软雅黑" panose="020B0503020204020204" pitchFamily="34" charset="-122"/>
              </a:rPr>
              <a:t>技能、能力倾向和反应能力等。</a:t>
            </a:r>
            <a:endParaRPr lang="zh-CN" altLang="en-US" sz="24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spcBef>
                <a:spcPct val="40000"/>
              </a:spcBef>
              <a:buSzPct val="90000"/>
              <a:buFont typeface="Wingdings" panose="05000000000000000000" pitchFamily="2" charset="2"/>
              <a:buChar char="p"/>
            </a:pPr>
            <a:r>
              <a:rPr lang="zh-CN" altLang="en-US" sz="2500" b="1" dirty="0">
                <a:latin typeface="微软雅黑" panose="020B0503020204020204" pitchFamily="34" charset="-122"/>
                <a:ea typeface="微软雅黑" panose="020B0503020204020204" pitchFamily="34" charset="-122"/>
              </a:rPr>
              <a:t>每个人出生时，也许有着成为各种各样人物的可能性，但实际上成为什么样的人，却主要取决于他们各自独特的经历。</a:t>
            </a:r>
            <a:endParaRPr lang="zh-CN" altLang="en-US" sz="2500" b="1" dirty="0">
              <a:latin typeface="微软雅黑" panose="020B0503020204020204" pitchFamily="34" charset="-122"/>
              <a:ea typeface="微软雅黑" panose="020B0503020204020204" pitchFamily="34" charset="-122"/>
            </a:endParaRPr>
          </a:p>
        </p:txBody>
      </p:sp>
      <p:sp>
        <p:nvSpPr>
          <p:cNvPr id="205828" name="Rectangle 4"/>
          <p:cNvSpPr>
            <a:spLocks noGrp="1" noChangeArrowheads="1"/>
          </p:cNvSpPr>
          <p:nvPr>
            <p:ph type="title"/>
          </p:nvPr>
        </p:nvSpPr>
        <p:spPr>
          <a:xfrm>
            <a:off x="457200" y="277813"/>
            <a:ext cx="8229600" cy="919163"/>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8.1.2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个人的社会化</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5828"/>
                                        </p:tgtEl>
                                        <p:attrNameLst>
                                          <p:attrName>style.visibility</p:attrName>
                                        </p:attrNameLst>
                                      </p:cBhvr>
                                      <p:to>
                                        <p:strVal val="visible"/>
                                      </p:to>
                                    </p:set>
                                    <p:animEffect transition="in" filter="fade">
                                      <p:cBhvr>
                                        <p:cTn id="7" dur="2000"/>
                                        <p:tgtEl>
                                          <p:spTgt spid="2058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5827">
                                            <p:txEl>
                                              <p:pRg st="0" end="0"/>
                                            </p:txEl>
                                          </p:spTgt>
                                        </p:tgtEl>
                                        <p:attrNameLst>
                                          <p:attrName>style.visibility</p:attrName>
                                        </p:attrNameLst>
                                      </p:cBhvr>
                                      <p:to>
                                        <p:strVal val="visible"/>
                                      </p:to>
                                    </p:set>
                                    <p:animEffect transition="in" filter="fade">
                                      <p:cBhvr>
                                        <p:cTn id="12" dur="2000"/>
                                        <p:tgtEl>
                                          <p:spTgt spid="20582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5827">
                                            <p:txEl>
                                              <p:pRg st="1" end="1"/>
                                            </p:txEl>
                                          </p:spTgt>
                                        </p:tgtEl>
                                        <p:attrNameLst>
                                          <p:attrName>style.visibility</p:attrName>
                                        </p:attrNameLst>
                                      </p:cBhvr>
                                      <p:to>
                                        <p:strVal val="visible"/>
                                      </p:to>
                                    </p:set>
                                    <p:animEffect transition="in" filter="fade">
                                      <p:cBhvr>
                                        <p:cTn id="17" dur="2000"/>
                                        <p:tgtEl>
                                          <p:spTgt spid="205827">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5827">
                                            <p:txEl>
                                              <p:pRg st="2" end="2"/>
                                            </p:txEl>
                                          </p:spTgt>
                                        </p:tgtEl>
                                        <p:attrNameLst>
                                          <p:attrName>style.visibility</p:attrName>
                                        </p:attrNameLst>
                                      </p:cBhvr>
                                      <p:to>
                                        <p:strVal val="visible"/>
                                      </p:to>
                                    </p:set>
                                    <p:animEffect transition="in" filter="fade">
                                      <p:cBhvr>
                                        <p:cTn id="20" dur="2000"/>
                                        <p:tgtEl>
                                          <p:spTgt spid="205827">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5827">
                                            <p:txEl>
                                              <p:pRg st="3" end="3"/>
                                            </p:txEl>
                                          </p:spTgt>
                                        </p:tgtEl>
                                        <p:attrNameLst>
                                          <p:attrName>style.visibility</p:attrName>
                                        </p:attrNameLst>
                                      </p:cBhvr>
                                      <p:to>
                                        <p:strVal val="visible"/>
                                      </p:to>
                                    </p:set>
                                    <p:animEffect transition="in" filter="fade">
                                      <p:cBhvr>
                                        <p:cTn id="23" dur="2000"/>
                                        <p:tgtEl>
                                          <p:spTgt spid="205827">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5827">
                                            <p:txEl>
                                              <p:pRg st="4" end="4"/>
                                            </p:txEl>
                                          </p:spTgt>
                                        </p:tgtEl>
                                        <p:attrNameLst>
                                          <p:attrName>style.visibility</p:attrName>
                                        </p:attrNameLst>
                                      </p:cBhvr>
                                      <p:to>
                                        <p:strVal val="visible"/>
                                      </p:to>
                                    </p:set>
                                    <p:animEffect transition="in" filter="fade">
                                      <p:cBhvr>
                                        <p:cTn id="26" dur="2000"/>
                                        <p:tgtEl>
                                          <p:spTgt spid="205827">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5827">
                                            <p:txEl>
                                              <p:pRg st="5" end="5"/>
                                            </p:txEl>
                                          </p:spTgt>
                                        </p:tgtEl>
                                        <p:attrNameLst>
                                          <p:attrName>style.visibility</p:attrName>
                                        </p:attrNameLst>
                                      </p:cBhvr>
                                      <p:to>
                                        <p:strVal val="visible"/>
                                      </p:to>
                                    </p:set>
                                    <p:animEffect transition="in" filter="fade">
                                      <p:cBhvr>
                                        <p:cTn id="31" dur="2000"/>
                                        <p:tgtEl>
                                          <p:spTgt spid="2058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build="p"/>
      <p:bldP spid="2058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5DBD0119-6DF6-4836-AEBC-3092DC7AAE3E}"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229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07875" name="Rectangle 3"/>
          <p:cNvSpPr>
            <a:spLocks noGrp="1"/>
          </p:cNvSpPr>
          <p:nvPr>
            <p:ph idx="1"/>
          </p:nvPr>
        </p:nvSpPr>
        <p:spPr>
          <a:xfrm>
            <a:off x="457200" y="1663625"/>
            <a:ext cx="8229600" cy="4501679"/>
          </a:xfrm>
        </p:spPr>
        <p:txBody>
          <a:bodyPr vert="horz" wrap="square" lIns="91440" tIns="45720" rIns="91440" bIns="45720" anchor="t"/>
          <a:lstStyle/>
          <a:p>
            <a:pPr algn="just" eaLnBrk="1" hangingPunct="1">
              <a:lnSpc>
                <a:spcPct val="110000"/>
              </a:lnSpc>
              <a:spcBef>
                <a:spcPct val="55000"/>
              </a:spcBef>
            </a:pPr>
            <a:r>
              <a:rPr lang="zh-CN" altLang="en-US" sz="2600" dirty="0">
                <a:latin typeface="微软雅黑" panose="020B0503020204020204" pitchFamily="34" charset="-122"/>
                <a:ea typeface="微软雅黑" panose="020B0503020204020204" pitchFamily="34" charset="-122"/>
              </a:rPr>
              <a:t>人们不仅出生并生活在某一社会之中，而且是出生并生活</a:t>
            </a:r>
            <a:r>
              <a:rPr lang="zh-CN" altLang="en-US" sz="2600" dirty="0" smtClean="0">
                <a:latin typeface="微软雅黑" panose="020B0503020204020204" pitchFamily="34" charset="-122"/>
                <a:ea typeface="微软雅黑" panose="020B0503020204020204" pitchFamily="34" charset="-122"/>
              </a:rPr>
              <a:t>在社会的</a:t>
            </a:r>
            <a:r>
              <a:rPr lang="zh-CN" altLang="en-US" sz="2600" dirty="0">
                <a:latin typeface="微软雅黑" panose="020B0503020204020204" pitchFamily="34" charset="-122"/>
                <a:ea typeface="微软雅黑" panose="020B0503020204020204" pitchFamily="34" charset="-122"/>
              </a:rPr>
              <a:t>某一部分之中，因此受到各自的</a:t>
            </a:r>
            <a:r>
              <a:rPr lang="zh-CN" altLang="en-US" sz="2600" b="1" dirty="0">
                <a:solidFill>
                  <a:srgbClr val="0000FF"/>
                </a:solidFill>
                <a:latin typeface="微软雅黑" panose="020B0503020204020204" pitchFamily="34" charset="-122"/>
                <a:ea typeface="微软雅黑" panose="020B0503020204020204" pitchFamily="34" charset="-122"/>
              </a:rPr>
              <a:t>家庭、朋辈、阶级、种族和地区特有的亚文化</a:t>
            </a:r>
            <a:r>
              <a:rPr lang="zh-CN" altLang="en-US" sz="2600" dirty="0">
                <a:latin typeface="微软雅黑" panose="020B0503020204020204" pitchFamily="34" charset="-122"/>
                <a:ea typeface="微软雅黑" panose="020B0503020204020204" pitchFamily="34" charset="-122"/>
              </a:rPr>
              <a:t>的影响，于是每个人都有了独特的个人经历和个性</a:t>
            </a:r>
            <a:r>
              <a:rPr lang="zh-CN" altLang="en-US" sz="2800"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a:p>
            <a:pPr eaLnBrk="1" hangingPunct="1">
              <a:lnSpc>
                <a:spcPct val="110000"/>
              </a:lnSpc>
              <a:spcBef>
                <a:spcPct val="55000"/>
              </a:spcBef>
            </a:pPr>
            <a:r>
              <a:rPr lang="zh-CN" altLang="en-US" sz="2600" dirty="0">
                <a:latin typeface="微软雅黑" panose="020B0503020204020204" pitchFamily="34" charset="-122"/>
                <a:ea typeface="微软雅黑" panose="020B0503020204020204" pitchFamily="34" charset="-122"/>
              </a:rPr>
              <a:t>在工业化社会里，由于我们不断遇到新</a:t>
            </a:r>
            <a:r>
              <a:rPr lang="zh-CN" altLang="en-US" sz="2600" dirty="0" smtClean="0">
                <a:latin typeface="微软雅黑" panose="020B0503020204020204" pitchFamily="34" charset="-122"/>
                <a:ea typeface="微软雅黑" panose="020B0503020204020204" pitchFamily="34" charset="-122"/>
              </a:rPr>
              <a:t>的、变化</a:t>
            </a:r>
            <a:r>
              <a:rPr lang="zh-CN" altLang="en-US" sz="2600" dirty="0">
                <a:latin typeface="微软雅黑" panose="020B0503020204020204" pitchFamily="34" charset="-122"/>
                <a:ea typeface="微软雅黑" panose="020B0503020204020204" pitchFamily="34" charset="-122"/>
              </a:rPr>
              <a:t>着的情况</a:t>
            </a:r>
            <a:r>
              <a:rPr lang="zh-CN" altLang="en-US" sz="2600" dirty="0" smtClean="0">
                <a:latin typeface="微软雅黑" panose="020B0503020204020204" pitchFamily="34" charset="-122"/>
                <a:ea typeface="微软雅黑" panose="020B0503020204020204" pitchFamily="34" charset="-122"/>
              </a:rPr>
              <a:t>，且</a:t>
            </a:r>
            <a:r>
              <a:rPr lang="zh-CN" altLang="en-US" sz="2600" dirty="0">
                <a:latin typeface="微软雅黑" panose="020B0503020204020204" pitchFamily="34" charset="-122"/>
                <a:ea typeface="微软雅黑" panose="020B0503020204020204" pitchFamily="34" charset="-122"/>
              </a:rPr>
              <a:t>必须学会适应这些情况，所以社会化是</a:t>
            </a:r>
            <a:r>
              <a:rPr lang="zh-CN" altLang="en-US" sz="2600" dirty="0" smtClean="0">
                <a:latin typeface="微软雅黑" panose="020B0503020204020204" pitchFamily="34" charset="-122"/>
                <a:ea typeface="微软雅黑" panose="020B0503020204020204" pitchFamily="34" charset="-122"/>
              </a:rPr>
              <a:t>贯穿每个人</a:t>
            </a:r>
            <a:r>
              <a:rPr lang="zh-CN" altLang="en-US" sz="2600" dirty="0">
                <a:latin typeface="微软雅黑" panose="020B0503020204020204" pitchFamily="34" charset="-122"/>
                <a:ea typeface="微软雅黑" panose="020B0503020204020204" pitchFamily="34" charset="-122"/>
              </a:rPr>
              <a:t>的一生的过程。其中，</a:t>
            </a:r>
            <a:r>
              <a:rPr lang="zh-CN" altLang="en-US" sz="2600" b="1" dirty="0">
                <a:solidFill>
                  <a:srgbClr val="CC0000"/>
                </a:solidFill>
                <a:latin typeface="微软雅黑" panose="020B0503020204020204" pitchFamily="34" charset="-122"/>
                <a:ea typeface="微软雅黑" panose="020B0503020204020204" pitchFamily="34" charset="-122"/>
              </a:rPr>
              <a:t>最重要的</a:t>
            </a:r>
            <a:r>
              <a:rPr lang="zh-CN" altLang="en-US" sz="2600" b="1" dirty="0" smtClean="0">
                <a:solidFill>
                  <a:srgbClr val="CC0000"/>
                </a:solidFill>
                <a:latin typeface="微软雅黑" panose="020B0503020204020204" pitchFamily="34" charset="-122"/>
                <a:ea typeface="微软雅黑" panose="020B0503020204020204" pitchFamily="34" charset="-122"/>
              </a:rPr>
              <a:t>社会化是</a:t>
            </a:r>
            <a:r>
              <a:rPr lang="zh-CN" altLang="en-US" sz="2600" b="1" dirty="0">
                <a:solidFill>
                  <a:srgbClr val="CC0000"/>
                </a:solidFill>
                <a:latin typeface="微软雅黑" panose="020B0503020204020204" pitchFamily="34" charset="-122"/>
                <a:ea typeface="微软雅黑" panose="020B0503020204020204" pitchFamily="34" charset="-122"/>
              </a:rPr>
              <a:t>发生在婴儿期和童年期，</a:t>
            </a:r>
            <a:r>
              <a:rPr lang="zh-CN" altLang="en-US" sz="2600" dirty="0">
                <a:latin typeface="微软雅黑" panose="020B0503020204020204" pitchFamily="34" charset="-122"/>
                <a:ea typeface="微软雅黑" panose="020B0503020204020204" pitchFamily="34" charset="-122"/>
              </a:rPr>
              <a:t>这</a:t>
            </a:r>
            <a:r>
              <a:rPr lang="zh-CN" altLang="en-US" sz="2600" dirty="0" smtClean="0">
                <a:latin typeface="微软雅黑" panose="020B0503020204020204" pitchFamily="34" charset="-122"/>
                <a:ea typeface="微软雅黑" panose="020B0503020204020204" pitchFamily="34" charset="-122"/>
              </a:rPr>
              <a:t>是涉及到人的</a:t>
            </a:r>
            <a:r>
              <a:rPr lang="zh-CN" altLang="en-US" sz="2600" dirty="0">
                <a:latin typeface="微软雅黑" panose="020B0503020204020204" pitchFamily="34" charset="-122"/>
                <a:ea typeface="微软雅黑" panose="020B0503020204020204" pitchFamily="34" charset="-122"/>
              </a:rPr>
              <a:t>个性奠定基础</a:t>
            </a:r>
            <a:r>
              <a:rPr lang="zh-CN" altLang="en-US" sz="2600" dirty="0" smtClean="0">
                <a:latin typeface="微软雅黑" panose="020B0503020204020204" pitchFamily="34" charset="-122"/>
                <a:ea typeface="微软雅黑" panose="020B0503020204020204" pitchFamily="34" charset="-122"/>
              </a:rPr>
              <a:t>的重要时期</a:t>
            </a:r>
            <a:r>
              <a:rPr lang="zh-CN" altLang="en-US" sz="2600" dirty="0">
                <a:latin typeface="微软雅黑" panose="020B0503020204020204" pitchFamily="34" charset="-122"/>
                <a:ea typeface="微软雅黑" panose="020B0503020204020204" pitchFamily="34" charset="-122"/>
              </a:rPr>
              <a:t>。</a:t>
            </a:r>
            <a:endParaRPr lang="zh-CN" altLang="en-US" sz="2600" dirty="0">
              <a:latin typeface="微软雅黑" panose="020B0503020204020204" pitchFamily="34" charset="-122"/>
              <a:ea typeface="微软雅黑" panose="020B0503020204020204" pitchFamily="34" charset="-122"/>
            </a:endParaRPr>
          </a:p>
        </p:txBody>
      </p:sp>
      <p:sp>
        <p:nvSpPr>
          <p:cNvPr id="207876" name="Rectangle 4"/>
          <p:cNvSpPr>
            <a:spLocks noGrp="1" noChangeArrowheads="1"/>
          </p:cNvSpPr>
          <p:nvPr>
            <p:ph type="title"/>
          </p:nvPr>
        </p:nvSpPr>
        <p:spPr>
          <a:xfrm>
            <a:off x="457200" y="277813"/>
            <a:ext cx="8229600" cy="1134963"/>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50000"/>
              </a:lnSpc>
              <a:spcBef>
                <a:spcPct val="0"/>
              </a:spcBef>
              <a:spcAft>
                <a:spcPct val="0"/>
              </a:spcAft>
              <a:buClrTx/>
              <a:buSzTx/>
              <a:buFontTx/>
              <a:buNone/>
              <a:defRPr/>
            </a:pP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8.1.2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个人的社会化</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7876"/>
                                        </p:tgtEl>
                                        <p:attrNameLst>
                                          <p:attrName>style.visibility</p:attrName>
                                        </p:attrNameLst>
                                      </p:cBhvr>
                                      <p:to>
                                        <p:strVal val="visible"/>
                                      </p:to>
                                    </p:set>
                                    <p:animEffect transition="in" filter="fade">
                                      <p:cBhvr>
                                        <p:cTn id="7" dur="2000"/>
                                        <p:tgtEl>
                                          <p:spTgt spid="207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7875">
                                            <p:txEl>
                                              <p:pRg st="0" end="0"/>
                                            </p:txEl>
                                          </p:spTgt>
                                        </p:tgtEl>
                                        <p:attrNameLst>
                                          <p:attrName>style.visibility</p:attrName>
                                        </p:attrNameLst>
                                      </p:cBhvr>
                                      <p:to>
                                        <p:strVal val="visible"/>
                                      </p:to>
                                    </p:set>
                                    <p:animEffect transition="in" filter="fade">
                                      <p:cBhvr>
                                        <p:cTn id="12" dur="2000"/>
                                        <p:tgtEl>
                                          <p:spTgt spid="2078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7875">
                                            <p:txEl>
                                              <p:pRg st="1" end="1"/>
                                            </p:txEl>
                                          </p:spTgt>
                                        </p:tgtEl>
                                        <p:attrNameLst>
                                          <p:attrName>style.visibility</p:attrName>
                                        </p:attrNameLst>
                                      </p:cBhvr>
                                      <p:to>
                                        <p:strVal val="visible"/>
                                      </p:to>
                                    </p:set>
                                    <p:animEffect transition="in" filter="fade">
                                      <p:cBhvr>
                                        <p:cTn id="17" dur="2000"/>
                                        <p:tgtEl>
                                          <p:spTgt spid="2078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build="p"/>
      <p:bldP spid="2078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5"/>
          <p:cNvPicPr>
            <a:picLocks noChangeAspect="1"/>
          </p:cNvPicPr>
          <p:nvPr/>
        </p:nvPicPr>
        <p:blipFill>
          <a:blip r:embed="rId1"/>
          <a:stretch>
            <a:fillRect/>
          </a:stretch>
        </p:blipFill>
        <p:spPr>
          <a:xfrm>
            <a:off x="4433888" y="201613"/>
            <a:ext cx="4710112" cy="3514725"/>
          </a:xfrm>
          <a:prstGeom prst="rect">
            <a:avLst/>
          </a:prstGeom>
          <a:noFill/>
          <a:ln w="9525">
            <a:noFill/>
          </a:ln>
        </p:spPr>
      </p:pic>
      <p:sp>
        <p:nvSpPr>
          <p:cNvPr id="57347" name="Rectangle 3"/>
          <p:cNvSpPr>
            <a:spLocks noGrp="1" noChangeArrowheads="1"/>
          </p:cNvSpPr>
          <p:nvPr>
            <p:ph idx="1"/>
          </p:nvPr>
        </p:nvSpPr>
        <p:spPr>
          <a:xfrm>
            <a:off x="319088" y="404813"/>
            <a:ext cx="8229600" cy="5329238"/>
          </a:xfrm>
        </p:spPr>
        <p:txBody>
          <a:bodyPr vert="horz" wrap="square" lIns="91440" tIns="45720" rIns="91440" bIns="45720" numCol="1" anchor="t" anchorCtr="0" compatLnSpc="1"/>
          <a:lstStyle/>
          <a:p>
            <a:pPr marL="342900" marR="0" lvl="0" indent="-342900" algn="l" defTabSz="914400" rtl="0" eaLnBrk="0" fontAlgn="base" latinLnBrk="0" hangingPunct="0">
              <a:lnSpc>
                <a:spcPct val="120000"/>
              </a:lnSpc>
              <a:spcBef>
                <a:spcPct val="0"/>
              </a:spcBef>
              <a:spcAft>
                <a:spcPct val="0"/>
              </a:spcAft>
              <a:buClrTx/>
              <a:buSzTx/>
              <a:buFontTx/>
              <a:buBlip>
                <a:blip r:embed="rId2"/>
              </a:buBlip>
              <a:defRPr/>
            </a:pPr>
            <a:r>
              <a:rPr kumimoji="1" lang="zh-CN" altLang="en-US" sz="3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影响社会化的因素</a:t>
            </a:r>
            <a:endParaRPr kumimoji="1" lang="zh-CN" altLang="en-US" sz="32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1143000" marR="0" lvl="2" indent="-2286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Ø"/>
              <a:defRPr/>
            </a:pPr>
            <a:r>
              <a:rPr kumimoji="1" lang="zh-CN" altLang="en-US" sz="2800" b="0" i="0" u="none" strike="noStrike" kern="0" cap="none" spc="0" normalizeH="0" baseline="0" noProof="0" dirty="0" smtClean="0">
                <a:ln>
                  <a:noFill/>
                </a:ln>
                <a:solidFill>
                  <a:schemeClr val="tx1"/>
                </a:solidFill>
                <a:effectLst/>
                <a:uLnTx/>
                <a:uFillTx/>
                <a:latin typeface="+mn-lt"/>
                <a:ea typeface="黑体" panose="02010609060101010101" pitchFamily="49" charset="-122"/>
              </a:rPr>
              <a:t> </a:t>
            </a:r>
            <a:r>
              <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家庭</a:t>
            </a:r>
            <a:endParaRPr kumimoji="1" lang="zh-CN" altLang="en-US" sz="3200" b="1" i="0" u="none" strike="noStrike" kern="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Ø"/>
              <a:defRPr/>
            </a:pPr>
            <a:r>
              <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 同类</a:t>
            </a:r>
            <a:r>
              <a:rPr kumimoji="1" lang="zh-CN" altLang="en-US" sz="3200" b="1" i="0" u="none" strike="noStrike" kern="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群体</a:t>
            </a:r>
            <a:endParaRPr kumimoji="1" lang="zh-CN" altLang="en-US" sz="3200" b="1" i="0" u="none" strike="noStrike" kern="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Ø"/>
              <a:defRPr/>
            </a:pPr>
            <a:r>
              <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 大众传媒</a:t>
            </a:r>
            <a:endParaRPr kumimoji="1" lang="zh-CN" altLang="en-US" sz="3200" b="1" i="0" u="none" strike="noStrike" kern="0" cap="none" spc="0" normalizeH="0" baseline="0" noProof="0" dirty="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0" fontAlgn="base" latinLnBrk="0" hangingPunct="0">
              <a:lnSpc>
                <a:spcPct val="100000"/>
              </a:lnSpc>
              <a:spcBef>
                <a:spcPct val="20000"/>
              </a:spcBef>
              <a:spcAft>
                <a:spcPct val="0"/>
              </a:spcAft>
              <a:buClrTx/>
              <a:buSzTx/>
              <a:buFontTx/>
              <a:buChar char="•"/>
              <a:defRPr/>
            </a:pPr>
            <a:endParaRPr kumimoji="1" lang="zh-CN" altLang="en-US" sz="2000" b="0" i="0" u="none" strike="noStrike" kern="0" cap="none" spc="0" normalizeH="0" baseline="0" noProof="0" dirty="0">
              <a:ln>
                <a:noFill/>
              </a:ln>
              <a:solidFill>
                <a:schemeClr val="tx1"/>
              </a:solidFill>
              <a:effectLst/>
              <a:uLnTx/>
              <a:uFillTx/>
              <a:latin typeface="+mn-lt"/>
              <a:ea typeface="黑体" panose="02010609060101010101" pitchFamily="49" charset="-122"/>
            </a:endParaRPr>
          </a:p>
          <a:p>
            <a:pPr marL="342900" marR="0" lvl="0" indent="-342900" algn="l" defTabSz="914400" rtl="0" eaLnBrk="0" fontAlgn="base" latinLnBrk="0" hangingPunct="0">
              <a:lnSpc>
                <a:spcPct val="120000"/>
              </a:lnSpc>
              <a:spcBef>
                <a:spcPct val="0"/>
              </a:spcBef>
              <a:spcAft>
                <a:spcPct val="0"/>
              </a:spcAft>
              <a:buClrTx/>
              <a:buSzTx/>
              <a:buFontTx/>
              <a:buBlip>
                <a:blip r:embed="rId2"/>
              </a:buBlip>
              <a:defRPr/>
            </a:pPr>
            <a:r>
              <a:rPr kumimoji="1" lang="zh-CN" altLang="en-US" sz="32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社会角色</a:t>
            </a:r>
            <a:endParaRPr kumimoji="1" lang="zh-CN" altLang="en-US" sz="32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1143000" marR="0" lvl="2" indent="-2286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Ø"/>
              <a:defRPr/>
            </a:pPr>
            <a:r>
              <a:rPr kumimoji="1" lang="zh-CN" altLang="en-US" sz="2800" b="1" i="0" u="none" strike="noStrike" kern="0" cap="none" spc="0" normalizeH="0" baseline="0" noProof="0" dirty="0" smtClean="0">
                <a:ln>
                  <a:noFill/>
                </a:ln>
                <a:solidFill>
                  <a:schemeClr val="accent6">
                    <a:lumMod val="75000"/>
                  </a:schemeClr>
                </a:solidFill>
                <a:effectLst/>
                <a:uLnTx/>
                <a:uFillTx/>
                <a:latin typeface="+mn-lt"/>
                <a:ea typeface="黑体" panose="02010609060101010101" pitchFamily="49" charset="-122"/>
              </a:rPr>
              <a:t> </a:t>
            </a:r>
            <a:r>
              <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先赋角色与自致角色</a:t>
            </a:r>
            <a:endPar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Ø"/>
              <a:defRPr/>
            </a:pPr>
            <a:r>
              <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 社会角色的扮演</a:t>
            </a:r>
            <a:endPar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Ø"/>
              <a:defRPr/>
            </a:pPr>
            <a:r>
              <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 角色期待</a:t>
            </a:r>
            <a:endPar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0" fontAlgn="base" latinLnBrk="0" hangingPunct="0">
              <a:lnSpc>
                <a:spcPct val="100000"/>
              </a:lnSpc>
              <a:spcBef>
                <a:spcPct val="20000"/>
              </a:spcBef>
              <a:spcAft>
                <a:spcPct val="0"/>
              </a:spcAft>
              <a:buClr>
                <a:schemeClr val="accent2"/>
              </a:buClr>
              <a:buSzTx/>
              <a:buFont typeface="Wingdings" panose="05000000000000000000" pitchFamily="2" charset="2"/>
              <a:buChar char="Ø"/>
              <a:defRPr/>
            </a:pPr>
            <a:r>
              <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rPr>
              <a:t> 角色紧张</a:t>
            </a:r>
            <a:endParaRPr kumimoji="1" lang="zh-CN" altLang="en-US" sz="3200" b="1" i="0" u="none" strike="noStrike" kern="0" cap="none" spc="0" normalizeH="0" baseline="0" noProof="0" dirty="0" smtClean="0">
              <a:ln>
                <a:noFill/>
              </a:ln>
              <a:solidFill>
                <a:schemeClr val="accent6">
                  <a:lumMod val="75000"/>
                </a:schemeClr>
              </a:solidFill>
              <a:effectLst/>
              <a:uLnTx/>
              <a:uFillTx/>
              <a:latin typeface="微软雅黑" panose="020B0503020204020204" pitchFamily="34" charset="-122"/>
              <a:ea typeface="微软雅黑" panose="020B0503020204020204" pitchFamily="34" charset="-122"/>
            </a:endParaRPr>
          </a:p>
        </p:txBody>
      </p:sp>
      <p:sp>
        <p:nvSpPr>
          <p:cNvPr id="28674" name="灯片编号占位符 3"/>
          <p:cNvSpPr>
            <a:spLocks noGrp="1"/>
          </p:cNvSpPr>
          <p:nvPr/>
        </p:nvSpPr>
        <p:spPr>
          <a:xfrm>
            <a:off x="7143750" y="6391910"/>
            <a:ext cx="1905000" cy="457200"/>
          </a:xfrm>
          <a:prstGeom prst="rect">
            <a:avLst/>
          </a:prstGeom>
          <a:noFill/>
          <a:ln w="9525">
            <a:noFill/>
            <a:miter lim="800000"/>
          </a:ln>
          <a:effectLst/>
        </p:spPr>
        <p:txBody>
          <a:bodyPr vert="horz" wrap="square" lIns="91440" tIns="45720" rIns="91440" bIns="45720" numCol="1" anchor="t" anchorCtr="0" compatLnSpc="1"/>
          <a:lstStyle>
            <a:lvl1pPr>
              <a:defRPr sz="5400">
                <a:solidFill>
                  <a:schemeClr val="tx1"/>
                </a:solidFill>
                <a:latin typeface="隶书" panose="02010509060101010101" pitchFamily="49" charset="-122"/>
                <a:ea typeface="隶书" panose="02010509060101010101" pitchFamily="49" charset="-122"/>
              </a:defRPr>
            </a:lvl1pPr>
            <a:lvl2pPr marL="742950" indent="-285750">
              <a:defRPr sz="5400">
                <a:solidFill>
                  <a:schemeClr val="tx1"/>
                </a:solidFill>
                <a:latin typeface="隶书" panose="02010509060101010101" pitchFamily="49" charset="-122"/>
                <a:ea typeface="隶书" panose="02010509060101010101" pitchFamily="49" charset="-122"/>
              </a:defRPr>
            </a:lvl2pPr>
            <a:lvl3pPr marL="1143000" indent="-228600">
              <a:defRPr sz="5400">
                <a:solidFill>
                  <a:schemeClr val="tx1"/>
                </a:solidFill>
                <a:latin typeface="隶书" panose="02010509060101010101" pitchFamily="49" charset="-122"/>
                <a:ea typeface="隶书" panose="02010509060101010101" pitchFamily="49" charset="-122"/>
              </a:defRPr>
            </a:lvl3pPr>
            <a:lvl4pPr marL="1600200" indent="-228600">
              <a:defRPr sz="5400">
                <a:solidFill>
                  <a:schemeClr val="tx1"/>
                </a:solidFill>
                <a:latin typeface="隶书" panose="02010509060101010101" pitchFamily="49" charset="-122"/>
                <a:ea typeface="隶书" panose="02010509060101010101" pitchFamily="49" charset="-122"/>
              </a:defRPr>
            </a:lvl4pPr>
            <a:lvl5pPr marL="2057400" indent="-228600">
              <a:defRPr sz="5400">
                <a:solidFill>
                  <a:schemeClr val="tx1"/>
                </a:solidFill>
                <a:latin typeface="隶书" panose="02010509060101010101" pitchFamily="49" charset="-122"/>
                <a:ea typeface="隶书" panose="02010509060101010101" pitchFamily="49" charset="-122"/>
              </a:defRPr>
            </a:lvl5pPr>
            <a:lvl6pPr marL="2514600" indent="-228600" algn="ctr" eaLnBrk="0" fontAlgn="ctr" hangingPunct="0">
              <a:lnSpc>
                <a:spcPct val="130000"/>
              </a:lnSpc>
              <a:spcBef>
                <a:spcPct val="0"/>
              </a:spcBef>
              <a:spcAft>
                <a:spcPct val="0"/>
              </a:spcAft>
              <a:defRPr sz="5400">
                <a:solidFill>
                  <a:schemeClr val="tx1"/>
                </a:solidFill>
                <a:latin typeface="隶书" panose="02010509060101010101" pitchFamily="49" charset="-122"/>
                <a:ea typeface="隶书" panose="02010509060101010101" pitchFamily="49" charset="-122"/>
              </a:defRPr>
            </a:lvl6pPr>
            <a:lvl7pPr marL="2971800" indent="-228600" algn="ctr" eaLnBrk="0" fontAlgn="ctr" hangingPunct="0">
              <a:lnSpc>
                <a:spcPct val="130000"/>
              </a:lnSpc>
              <a:spcBef>
                <a:spcPct val="0"/>
              </a:spcBef>
              <a:spcAft>
                <a:spcPct val="0"/>
              </a:spcAft>
              <a:defRPr sz="5400">
                <a:solidFill>
                  <a:schemeClr val="tx1"/>
                </a:solidFill>
                <a:latin typeface="隶书" panose="02010509060101010101" pitchFamily="49" charset="-122"/>
                <a:ea typeface="隶书" panose="02010509060101010101" pitchFamily="49" charset="-122"/>
              </a:defRPr>
            </a:lvl7pPr>
            <a:lvl8pPr marL="3429000" indent="-228600" algn="ctr" eaLnBrk="0" fontAlgn="ctr" hangingPunct="0">
              <a:lnSpc>
                <a:spcPct val="130000"/>
              </a:lnSpc>
              <a:spcBef>
                <a:spcPct val="0"/>
              </a:spcBef>
              <a:spcAft>
                <a:spcPct val="0"/>
              </a:spcAft>
              <a:defRPr sz="5400">
                <a:solidFill>
                  <a:schemeClr val="tx1"/>
                </a:solidFill>
                <a:latin typeface="隶书" panose="02010509060101010101" pitchFamily="49" charset="-122"/>
                <a:ea typeface="隶书" panose="02010509060101010101" pitchFamily="49" charset="-122"/>
              </a:defRPr>
            </a:lvl8pPr>
            <a:lvl9pPr marL="3886200" indent="-228600" algn="ctr" eaLnBrk="0" fontAlgn="ctr" hangingPunct="0">
              <a:lnSpc>
                <a:spcPct val="130000"/>
              </a:lnSpc>
              <a:spcBef>
                <a:spcPct val="0"/>
              </a:spcBef>
              <a:spcAft>
                <a:spcPct val="0"/>
              </a:spcAft>
              <a:defRPr sz="5400">
                <a:solidFill>
                  <a:schemeClr val="tx1"/>
                </a:solidFill>
                <a:latin typeface="隶书" panose="02010509060101010101" pitchFamily="49" charset="-122"/>
                <a:ea typeface="隶书" panose="02010509060101010101" pitchFamily="49" charset="-122"/>
              </a:defRPr>
            </a:lvl9pPr>
          </a:lstStyle>
          <a:p>
            <a:r>
              <a:rPr lang="zh-CN" altLang="en-US" sz="1400">
                <a:solidFill>
                  <a:srgbClr val="1A1A4E"/>
                </a:solidFill>
                <a:latin typeface="微软雅黑" panose="020B0503020204020204" pitchFamily="34" charset="-122"/>
                <a:ea typeface="微软雅黑" panose="020B0503020204020204" pitchFamily="34" charset="-122"/>
                <a:cs typeface="微软雅黑" panose="020B0503020204020204" pitchFamily="34" charset="-122"/>
              </a:rPr>
              <a:t>第</a:t>
            </a:r>
            <a:fld id="{B089F09E-EEFF-47D8-ABC9-35C7F765812A}" type="slidenum">
              <a:rPr lang="zh-CN" altLang="en-US" sz="1400">
                <a:solidFill>
                  <a:srgbClr val="1A1A4E"/>
                </a:solidFill>
                <a:latin typeface="微软雅黑" panose="020B0503020204020204" pitchFamily="34" charset="-122"/>
                <a:ea typeface="微软雅黑" panose="020B0503020204020204" pitchFamily="34" charset="-122"/>
                <a:cs typeface="微软雅黑" panose="020B0503020204020204" pitchFamily="34" charset="-122"/>
              </a:rPr>
            </a:fld>
            <a:r>
              <a:rPr lang="zh-CN" altLang="en-US" sz="1400">
                <a:solidFill>
                  <a:srgbClr val="1A1A4E"/>
                </a:solidFill>
                <a:latin typeface="微软雅黑" panose="020B0503020204020204" pitchFamily="34" charset="-122"/>
                <a:ea typeface="微软雅黑" panose="020B0503020204020204" pitchFamily="34" charset="-122"/>
                <a:cs typeface="微软雅黑" panose="020B0503020204020204" pitchFamily="34" charset="-122"/>
              </a:rPr>
              <a:t>页</a:t>
            </a:r>
            <a:endParaRPr lang="zh-CN" altLang="en-US" sz="1400">
              <a:solidFill>
                <a:srgbClr val="1A1A4E"/>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trips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47">
                                            <p:txEl>
                                              <p:pRg st="5" end="5"/>
                                            </p:txEl>
                                          </p:spTgt>
                                        </p:tgtEl>
                                        <p:attrNameLst>
                                          <p:attrName>style.visibility</p:attrName>
                                        </p:attrNameLst>
                                      </p:cBhvr>
                                      <p:to>
                                        <p:strVal val="visible"/>
                                      </p:to>
                                    </p:set>
                                    <p:animEffect transition="in" filter="fade">
                                      <p:cBhvr>
                                        <p:cTn id="7" dur="500"/>
                                        <p:tgtEl>
                                          <p:spTgt spid="57347">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347">
                                            <p:txEl>
                                              <p:pRg st="6" end="6"/>
                                            </p:txEl>
                                          </p:spTgt>
                                        </p:tgtEl>
                                        <p:attrNameLst>
                                          <p:attrName>style.visibility</p:attrName>
                                        </p:attrNameLst>
                                      </p:cBhvr>
                                      <p:to>
                                        <p:strVal val="visible"/>
                                      </p:to>
                                    </p:set>
                                    <p:animEffect transition="in" filter="fade">
                                      <p:cBhvr>
                                        <p:cTn id="10" dur="500"/>
                                        <p:tgtEl>
                                          <p:spTgt spid="57347">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7347">
                                            <p:txEl>
                                              <p:pRg st="7" end="7"/>
                                            </p:txEl>
                                          </p:spTgt>
                                        </p:tgtEl>
                                        <p:attrNameLst>
                                          <p:attrName>style.visibility</p:attrName>
                                        </p:attrNameLst>
                                      </p:cBhvr>
                                      <p:to>
                                        <p:strVal val="visible"/>
                                      </p:to>
                                    </p:set>
                                    <p:animEffect transition="in" filter="fade">
                                      <p:cBhvr>
                                        <p:cTn id="13" dur="500"/>
                                        <p:tgtEl>
                                          <p:spTgt spid="57347">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7347">
                                            <p:txEl>
                                              <p:pRg st="8" end="8"/>
                                            </p:txEl>
                                          </p:spTgt>
                                        </p:tgtEl>
                                        <p:attrNameLst>
                                          <p:attrName>style.visibility</p:attrName>
                                        </p:attrNameLst>
                                      </p:cBhvr>
                                      <p:to>
                                        <p:strVal val="visible"/>
                                      </p:to>
                                    </p:set>
                                    <p:animEffect transition="in" filter="fade">
                                      <p:cBhvr>
                                        <p:cTn id="16" dur="500"/>
                                        <p:tgtEl>
                                          <p:spTgt spid="57347">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7347">
                                            <p:txEl>
                                              <p:pRg st="9" end="9"/>
                                            </p:txEl>
                                          </p:spTgt>
                                        </p:tgtEl>
                                        <p:attrNameLst>
                                          <p:attrName>style.visibility</p:attrName>
                                        </p:attrNameLst>
                                      </p:cBhvr>
                                      <p:to>
                                        <p:strVal val="visible"/>
                                      </p:to>
                                    </p:set>
                                    <p:animEffect transition="in" filter="fade">
                                      <p:cBhvr>
                                        <p:cTn id="19" dur="500"/>
                                        <p:tgtEl>
                                          <p:spTgt spid="573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txBox="1">
            <a:spLocks noGrp="1"/>
          </p:cNvSpPr>
          <p:nvPr>
            <p:ph type="dt" sz="half" idx="10"/>
          </p:nvPr>
        </p:nvSpPr>
        <p:spPr bwMode="auto"/>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D0DEAF7-15AD-4E96-95FC-A278FF8EBDB1}" type="datetime8">
              <a:rPr kumimoji="0" lang="zh-CN" altLang="en-US" sz="1200" b="0" i="0" u="none" strike="noStrike" kern="1200" cap="none" spc="0" normalizeH="0" baseline="0" noProof="0">
                <a:ln>
                  <a:noFill/>
                </a:ln>
                <a:solidFill>
                  <a:schemeClr val="tx1"/>
                </a:solidFill>
                <a:effectLst/>
                <a:uLnTx/>
                <a:uFillTx/>
                <a:latin typeface="+mj-lt"/>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331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fld>
            <a:endParaRPr lang="en-US" altLang="zh-CN" sz="1200" dirty="0"/>
          </a:p>
        </p:txBody>
      </p:sp>
      <p:sp>
        <p:nvSpPr>
          <p:cNvPr id="208898" name="Rectangle 2"/>
          <p:cNvSpPr>
            <a:spLocks noGrp="1" noChangeArrowheads="1"/>
          </p:cNvSpPr>
          <p:nvPr>
            <p:ph type="title"/>
          </p:nvPr>
        </p:nvSpPr>
        <p:spPr>
          <a:xfrm>
            <a:off x="395288" y="223774"/>
            <a:ext cx="8186738" cy="900970"/>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en-US" altLang="zh-CN" b="1" dirty="0" smtClean="0">
                <a:effectLst>
                  <a:outerShdw blurRad="38100" dist="38100" dir="2700000" algn="tl">
                    <a:srgbClr val="000000"/>
                  </a:outerShdw>
                </a:effectLst>
                <a:latin typeface="微软雅黑" panose="020B0503020204020204" pitchFamily="34" charset="-122"/>
                <a:ea typeface="微软雅黑" panose="020B0503020204020204" pitchFamily="34" charset="-122"/>
              </a:rPr>
              <a:t>8.1.3 </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社会化的类型</a:t>
            </a:r>
            <a:endPar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08899" name="Rectangle 3"/>
          <p:cNvSpPr>
            <a:spLocks noGrp="1"/>
          </p:cNvSpPr>
          <p:nvPr>
            <p:ph idx="1"/>
          </p:nvPr>
        </p:nvSpPr>
        <p:spPr>
          <a:xfrm>
            <a:off x="457200" y="1303338"/>
            <a:ext cx="8229600" cy="4862512"/>
          </a:xfrm>
        </p:spPr>
        <p:txBody>
          <a:bodyPr vert="horz" wrap="square" lIns="91440" tIns="45720" rIns="91440" bIns="45720" anchor="t"/>
          <a:lstStyle/>
          <a:p>
            <a:pPr eaLnBrk="1" hangingPunct="1">
              <a:spcBef>
                <a:spcPts val="600"/>
              </a:spcBef>
            </a:pPr>
            <a:r>
              <a:rPr lang="zh-CN" altLang="en-US" sz="2800" b="1" dirty="0">
                <a:solidFill>
                  <a:srgbClr val="0000FF"/>
                </a:solidFill>
                <a:latin typeface="微软雅黑" panose="020B0503020204020204" pitchFamily="34" charset="-122"/>
                <a:ea typeface="微软雅黑" panose="020B0503020204020204" pitchFamily="34" charset="-122"/>
              </a:rPr>
              <a:t>初阶社会化 </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幼儿期牙牙学语和感情认知；</a:t>
            </a:r>
            <a:endParaRPr lang="zh-CN" altLang="en-US" sz="2200" dirty="0">
              <a:latin typeface="微软雅黑" panose="020B0503020204020204" pitchFamily="34" charset="-122"/>
              <a:ea typeface="微软雅黑" panose="020B0503020204020204" pitchFamily="34" charset="-122"/>
            </a:endParaRPr>
          </a:p>
          <a:p>
            <a:pPr eaLnBrk="1" hangingPunct="1">
              <a:spcBef>
                <a:spcPts val="600"/>
              </a:spcBef>
            </a:pPr>
            <a:r>
              <a:rPr lang="zh-CN" altLang="en-US" sz="2800" b="1" dirty="0">
                <a:solidFill>
                  <a:srgbClr val="0000FF"/>
                </a:solidFill>
                <a:latin typeface="微软雅黑" panose="020B0503020204020204" pitchFamily="34" charset="-122"/>
                <a:ea typeface="微软雅黑" panose="020B0503020204020204" pitchFamily="34" charset="-122"/>
              </a:rPr>
              <a:t>预期社会化 </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儿童期的游戏，如玩“过家家”</a:t>
            </a:r>
            <a:r>
              <a:rPr lang="zh-CN" altLang="en-US" sz="2200" dirty="0" smtClean="0">
                <a:latin typeface="微软雅黑" panose="020B0503020204020204" pitchFamily="34" charset="-122"/>
                <a:ea typeface="微软雅黑" panose="020B0503020204020204" pitchFamily="34" charset="-122"/>
              </a:rPr>
              <a:t>，从幼儿园到学校</a:t>
            </a:r>
            <a:r>
              <a:rPr lang="zh-CN" altLang="en-US" sz="2200" dirty="0">
                <a:latin typeface="微软雅黑" panose="020B0503020204020204" pitchFamily="34" charset="-122"/>
                <a:ea typeface="微软雅黑" panose="020B0503020204020204" pitchFamily="34" charset="-122"/>
              </a:rPr>
              <a:t>期间</a:t>
            </a:r>
            <a:r>
              <a:rPr lang="zh-CN" altLang="en-US" sz="2200" dirty="0" smtClean="0">
                <a:latin typeface="微软雅黑" panose="020B0503020204020204" pitchFamily="34" charset="-122"/>
                <a:ea typeface="微软雅黑" panose="020B0503020204020204" pitchFamily="34" charset="-122"/>
              </a:rPr>
              <a:t>的</a:t>
            </a:r>
            <a:r>
              <a:rPr lang="zh-CN" altLang="en-US" sz="2200" dirty="0">
                <a:latin typeface="微软雅黑" panose="020B0503020204020204" pitchFamily="34" charset="-122"/>
                <a:ea typeface="微软雅黑" panose="020B0503020204020204" pitchFamily="34" charset="-122"/>
              </a:rPr>
              <a:t>各种训练计划等；</a:t>
            </a:r>
            <a:endParaRPr lang="zh-CN" altLang="en-US" sz="2200" dirty="0">
              <a:latin typeface="微软雅黑" panose="020B0503020204020204" pitchFamily="34" charset="-122"/>
              <a:ea typeface="微软雅黑" panose="020B0503020204020204" pitchFamily="34" charset="-122"/>
            </a:endParaRPr>
          </a:p>
          <a:p>
            <a:pPr eaLnBrk="1" hangingPunct="1">
              <a:spcBef>
                <a:spcPts val="600"/>
              </a:spcBef>
            </a:pPr>
            <a:r>
              <a:rPr lang="zh-CN" altLang="en-US" sz="2800" b="1" dirty="0">
                <a:solidFill>
                  <a:srgbClr val="0000FF"/>
                </a:solidFill>
                <a:latin typeface="微软雅黑" panose="020B0503020204020204" pitchFamily="34" charset="-122"/>
                <a:ea typeface="微软雅黑" panose="020B0503020204020204" pitchFamily="34" charset="-122"/>
              </a:rPr>
              <a:t>发展社会化 </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成年人的各种经历，如结婚或从业、事业发展等。个人有新的期待、承担新的义务、扮演新的角色等。</a:t>
            </a:r>
            <a:endParaRPr lang="zh-CN" altLang="en-US" sz="2200" dirty="0">
              <a:latin typeface="微软雅黑" panose="020B0503020204020204" pitchFamily="34" charset="-122"/>
              <a:ea typeface="微软雅黑" panose="020B0503020204020204" pitchFamily="34" charset="-122"/>
            </a:endParaRPr>
          </a:p>
          <a:p>
            <a:pPr eaLnBrk="1" hangingPunct="1">
              <a:spcBef>
                <a:spcPts val="600"/>
              </a:spcBef>
            </a:pPr>
            <a:r>
              <a:rPr lang="zh-CN" altLang="en-US" sz="2800" b="1" dirty="0">
                <a:solidFill>
                  <a:srgbClr val="0000FF"/>
                </a:solidFill>
                <a:latin typeface="微软雅黑" panose="020B0503020204020204" pitchFamily="34" charset="-122"/>
                <a:ea typeface="微软雅黑" panose="020B0503020204020204" pitchFamily="34" charset="-122"/>
              </a:rPr>
              <a:t>反向社会化 </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较年轻的一代将知识传递给他们的前辈时，就出现这种情况，在传统社会中很罕见，在现代社会中经常出现。（老年大学）</a:t>
            </a:r>
            <a:endParaRPr lang="zh-CN" altLang="en-US" sz="2200" dirty="0">
              <a:latin typeface="微软雅黑" panose="020B0503020204020204" pitchFamily="34" charset="-122"/>
              <a:ea typeface="微软雅黑" panose="020B0503020204020204" pitchFamily="34" charset="-122"/>
            </a:endParaRPr>
          </a:p>
          <a:p>
            <a:pPr eaLnBrk="1" hangingPunct="1">
              <a:spcBef>
                <a:spcPts val="600"/>
              </a:spcBef>
            </a:pPr>
            <a:r>
              <a:rPr lang="zh-CN" altLang="en-US" sz="2800" b="1" dirty="0">
                <a:solidFill>
                  <a:srgbClr val="0000FF"/>
                </a:solidFill>
                <a:latin typeface="微软雅黑" panose="020B0503020204020204" pitchFamily="34" charset="-122"/>
                <a:ea typeface="微软雅黑" panose="020B0503020204020204" pitchFamily="34" charset="-122"/>
              </a:rPr>
              <a:t>再社会化 </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经常在人们部分或全部脱离他们以前的背景的情况下出现，在强大的压力下被迫服从新环境中的价值表和规定（如：精神病院、监狱、军舰、全控的寄宿学校、新兵训练营等）</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898"/>
                                        </p:tgtEl>
                                        <p:attrNameLst>
                                          <p:attrName>style.visibility</p:attrName>
                                        </p:attrNameLst>
                                      </p:cBhvr>
                                      <p:to>
                                        <p:strVal val="visible"/>
                                      </p:to>
                                    </p:set>
                                    <p:animEffect transition="in" filter="fade">
                                      <p:cBhvr>
                                        <p:cTn id="7" dur="2000"/>
                                        <p:tgtEl>
                                          <p:spTgt spid="2088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8899">
                                            <p:txEl>
                                              <p:pRg st="0" end="0"/>
                                            </p:txEl>
                                          </p:spTgt>
                                        </p:tgtEl>
                                        <p:attrNameLst>
                                          <p:attrName>style.visibility</p:attrName>
                                        </p:attrNameLst>
                                      </p:cBhvr>
                                      <p:to>
                                        <p:strVal val="visible"/>
                                      </p:to>
                                    </p:set>
                                    <p:animEffect transition="in" filter="fade">
                                      <p:cBhvr>
                                        <p:cTn id="12" dur="2000"/>
                                        <p:tgtEl>
                                          <p:spTgt spid="2088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8899">
                                            <p:txEl>
                                              <p:pRg st="1" end="1"/>
                                            </p:txEl>
                                          </p:spTgt>
                                        </p:tgtEl>
                                        <p:attrNameLst>
                                          <p:attrName>style.visibility</p:attrName>
                                        </p:attrNameLst>
                                      </p:cBhvr>
                                      <p:to>
                                        <p:strVal val="visible"/>
                                      </p:to>
                                    </p:set>
                                    <p:animEffect transition="in" filter="fade">
                                      <p:cBhvr>
                                        <p:cTn id="17" dur="2000"/>
                                        <p:tgtEl>
                                          <p:spTgt spid="2088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8899">
                                            <p:txEl>
                                              <p:pRg st="2" end="2"/>
                                            </p:txEl>
                                          </p:spTgt>
                                        </p:tgtEl>
                                        <p:attrNameLst>
                                          <p:attrName>style.visibility</p:attrName>
                                        </p:attrNameLst>
                                      </p:cBhvr>
                                      <p:to>
                                        <p:strVal val="visible"/>
                                      </p:to>
                                    </p:set>
                                    <p:animEffect transition="in" filter="fade">
                                      <p:cBhvr>
                                        <p:cTn id="22" dur="2000"/>
                                        <p:tgtEl>
                                          <p:spTgt spid="2088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8899">
                                            <p:txEl>
                                              <p:pRg st="3" end="3"/>
                                            </p:txEl>
                                          </p:spTgt>
                                        </p:tgtEl>
                                        <p:attrNameLst>
                                          <p:attrName>style.visibility</p:attrName>
                                        </p:attrNameLst>
                                      </p:cBhvr>
                                      <p:to>
                                        <p:strVal val="visible"/>
                                      </p:to>
                                    </p:set>
                                    <p:animEffect transition="in" filter="fade">
                                      <p:cBhvr>
                                        <p:cTn id="27" dur="2000"/>
                                        <p:tgtEl>
                                          <p:spTgt spid="2088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8899">
                                            <p:txEl>
                                              <p:pRg st="4" end="4"/>
                                            </p:txEl>
                                          </p:spTgt>
                                        </p:tgtEl>
                                        <p:attrNameLst>
                                          <p:attrName>style.visibility</p:attrName>
                                        </p:attrNameLst>
                                      </p:cBhvr>
                                      <p:to>
                                        <p:strVal val="visible"/>
                                      </p:to>
                                    </p:set>
                                    <p:animEffect transition="in" filter="fade">
                                      <p:cBhvr>
                                        <p:cTn id="32" dur="2000"/>
                                        <p:tgtEl>
                                          <p:spTgt spid="2088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8" grpId="0" animBg="1"/>
      <p:bldP spid="208899" grpId="0" build="p"/>
    </p:bldLst>
  </p:timing>
</p:sld>
</file>

<file path=ppt/tags/tag1.xml><?xml version="1.0" encoding="utf-8"?>
<p:tagLst xmlns:p="http://schemas.openxmlformats.org/presentationml/2006/main">
  <p:tag name="KSO_WM_UNIT_PLACING_PICTURE_USER_VIEWPORT" val="{&quot;height&quot;:7135,&quot;width&quot;:12664}"/>
</p:tagLst>
</file>

<file path=ppt/tags/tag10.xml><?xml version="1.0" encoding="utf-8"?>
<p:tagLst xmlns:p="http://schemas.openxmlformats.org/presentationml/2006/main">
  <p:tag name="RAINPROBLEM" val="ProblemBullet"/>
  <p:tag name="RAINPROBLEMTYPE" val="Polling"/>
  <p:tag name="RAINBULLET" val="Wrong"/>
</p:tagLst>
</file>

<file path=ppt/tags/tag11.xml><?xml version="1.0" encoding="utf-8"?>
<p:tagLst xmlns:p="http://schemas.openxmlformats.org/presentationml/2006/main">
  <p:tag name="RAINPROBLEM" val="ProblemBullet"/>
  <p:tag name="RAINPROBLEMTYPE" val="Polling"/>
  <p:tag name="RAINBULLET" val="Wrong"/>
</p:tagLst>
</file>

<file path=ppt/tags/tag12.xml><?xml version="1.0" encoding="utf-8"?>
<p:tagLst xmlns:p="http://schemas.openxmlformats.org/presentationml/2006/main">
  <p:tag name="RAINPROBLEM" val="ProblemSubmit"/>
  <p:tag name="RAINPROBLEMTYPE" val="Polling"/>
</p:tagLst>
</file>

<file path=ppt/tags/tag13.xml><?xml version="1.0" encoding="utf-8"?>
<p:tagLst xmlns:p="http://schemas.openxmlformats.org/presentationml/2006/main">
  <p:tag name="RAINPROBLEM" val="ProblemItem"/>
</p:tagLst>
</file>

<file path=ppt/tags/tag14.xml><?xml version="1.0" encoding="utf-8"?>
<p:tagLst xmlns:p="http://schemas.openxmlformats.org/presentationml/2006/main">
  <p:tag name="RAINPROBLEM" val="ProblemBullet"/>
  <p:tag name="RAINPROBLEMTYPE" val="Polling"/>
  <p:tag name="RAINBULLET" val="Wrong"/>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TYPE" val="ProblemTypeMarker"/>
</p:tagLst>
</file>

<file path=ppt/tags/tag17.xml><?xml version="1.0" encoding="utf-8"?>
<p:tagLst xmlns:p="http://schemas.openxmlformats.org/presentationml/2006/main">
  <p:tag name="RAINPROBLEMTYPE" val="ProblemTypeMarker"/>
</p:tagLst>
</file>

<file path=ppt/tags/tag18.xml><?xml version="1.0" encoding="utf-8"?>
<p:tagLst xmlns:p="http://schemas.openxmlformats.org/presentationml/2006/main">
  <p:tag name="RAINPROBLEMTYPE" val="ProblemTypeMarker"/>
</p:tagLst>
</file>

<file path=ppt/tags/tag19.xml><?xml version="1.0" encoding="utf-8"?>
<p:tagLst xmlns:p="http://schemas.openxmlformats.org/presentationml/2006/main">
  <p:tag name="RAINPROBLEMTYPE" val="ProblemTypeMarker"/>
  <p:tag name="RAINPROBLEM" val="PollingAnswer"/>
</p:tagLst>
</file>

<file path=ppt/tags/tag2.xml><?xml version="1.0" encoding="utf-8"?>
<p:tagLst xmlns:p="http://schemas.openxmlformats.org/presentationml/2006/main">
  <p:tag name="KSO_WM_MEDIACOVER_FLAG" val="1"/>
  <p:tag name="KSO_WM_UNIT_MEDIACOVER_BTN_STATE" val="1"/>
  <p:tag name="KSO_WM_UNIT_MEDIACOVER_BTNRECT" val="3443*4538*522*522"/>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0.xml><?xml version="1.0" encoding="utf-8"?>
<p:tagLst xmlns:p="http://schemas.openxmlformats.org/presentationml/2006/main">
  <p:tag name="RAINPROBLEM" val="ProblemSetting"/>
  <p:tag name="RAINPROBLEMTYPE" val="Polling"/>
</p:tagLst>
</file>

<file path=ppt/tags/tag21.xml><?xml version="1.0" encoding="utf-8"?>
<p:tagLst xmlns:p="http://schemas.openxmlformats.org/presentationml/2006/main">
  <p:tag name="RAINPROBLEM" val="Polling"/>
  <p:tag name="PROBLEMSCORE" val="0.0"/>
  <p:tag name="ANONYMOUSPOLLING" val="True"/>
</p:tagLst>
</file>

<file path=ppt/tags/tag3.xml><?xml version="1.0" encoding="utf-8"?>
<p:tagLst xmlns:p="http://schemas.openxmlformats.org/presentationml/2006/main">
  <p:tag name="RAINPROBLEM" val="ProblemBody"/>
</p:tagLst>
</file>

<file path=ppt/tags/tag4.xml><?xml version="1.0" encoding="utf-8"?>
<p:tagLst xmlns:p="http://schemas.openxmlformats.org/presentationml/2006/main">
  <p:tag name="RAINPROBLEM" val="ProblemItem"/>
</p:tagLst>
</file>

<file path=ppt/tags/tag5.xml><?xml version="1.0" encoding="utf-8"?>
<p:tagLst xmlns:p="http://schemas.openxmlformats.org/presentationml/2006/main">
  <p:tag name="RAINPROBLEM" val="ProblemItem"/>
</p:tagLst>
</file>

<file path=ppt/tags/tag6.xml><?xml version="1.0" encoding="utf-8"?>
<p:tagLst xmlns:p="http://schemas.openxmlformats.org/presentationml/2006/main">
  <p:tag name="RAINPROBLEM" val="ProblemItem"/>
</p:tagLst>
</file>

<file path=ppt/tags/tag7.xml><?xml version="1.0" encoding="utf-8"?>
<p:tagLst xmlns:p="http://schemas.openxmlformats.org/presentationml/2006/main">
  <p:tag name="RAINPROBLEM" val="ProblemItem"/>
</p:tagLst>
</file>

<file path=ppt/tags/tag8.xml><?xml version="1.0" encoding="utf-8"?>
<p:tagLst xmlns:p="http://schemas.openxmlformats.org/presentationml/2006/main">
  <p:tag name="RAINPROBLEM" val="ProblemBullet"/>
  <p:tag name="RAINPROBLEMTYPE" val="Polling"/>
  <p:tag name="RAINBULLET" val="Wrong"/>
</p:tagLst>
</file>

<file path=ppt/tags/tag9.xml><?xml version="1.0" encoding="utf-8"?>
<p:tagLst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0</TotalTime>
  <Words>9600</Words>
  <Application>WPS 演示</Application>
  <PresentationFormat>全屏显示(4:3)</PresentationFormat>
  <Paragraphs>692</Paragraphs>
  <Slides>54</Slides>
  <Notes>6</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71" baseType="lpstr">
      <vt:lpstr>Arial</vt:lpstr>
      <vt:lpstr>宋体</vt:lpstr>
      <vt:lpstr>Wingdings</vt:lpstr>
      <vt:lpstr>Calibri</vt:lpstr>
      <vt:lpstr>Garamond</vt:lpstr>
      <vt:lpstr>Tahoma</vt:lpstr>
      <vt:lpstr>微软雅黑</vt:lpstr>
      <vt:lpstr>黑体</vt:lpstr>
      <vt:lpstr>隶书</vt:lpstr>
      <vt:lpstr>Arial Unicode MS</vt:lpstr>
      <vt:lpstr>Wingdings 2</vt:lpstr>
      <vt:lpstr>仿宋_GB2312</vt:lpstr>
      <vt:lpstr>仿宋</vt:lpstr>
      <vt:lpstr>Wingdings</vt:lpstr>
      <vt:lpstr>华文中宋</vt:lpstr>
      <vt:lpstr>Edge</vt:lpstr>
      <vt:lpstr>Equation.KSEE3</vt:lpstr>
      <vt:lpstr> 社会化与社会角色</vt:lpstr>
      <vt:lpstr>8.1 人的社会化</vt:lpstr>
      <vt:lpstr>“人是社会性的动物”？</vt:lpstr>
      <vt:lpstr>  动物有社会性吗？</vt:lpstr>
      <vt:lpstr>8.1.2 个人的社会化</vt:lpstr>
      <vt:lpstr>8.1.2 个人的社会化</vt:lpstr>
      <vt:lpstr>8.1.2 个人的社会化</vt:lpstr>
      <vt:lpstr>PowerPoint 演示文稿</vt:lpstr>
      <vt:lpstr> 8.1.3 社会化的类型</vt:lpstr>
      <vt:lpstr> 两例发生在美国的研究报告：</vt:lpstr>
      <vt:lpstr>8.1.4 社会结构要素</vt:lpstr>
      <vt:lpstr>8.2 社会角色</vt:lpstr>
      <vt:lpstr>如何正确对待“自我”？</vt:lpstr>
      <vt:lpstr>8.2.1 角色丛</vt:lpstr>
      <vt:lpstr>8.2.2 社会角色期待</vt:lpstr>
      <vt:lpstr>8.2.2 社会角色期待</vt:lpstr>
      <vt:lpstr>8.2.2 社会角色期待</vt:lpstr>
      <vt:lpstr>8.2.3 社会角色关系</vt:lpstr>
      <vt:lpstr> 8.2.3 社会角色关系</vt:lpstr>
      <vt:lpstr> 8.2.3 社会角色关系</vt:lpstr>
      <vt:lpstr>8.2.3 社会角色关系</vt:lpstr>
      <vt:lpstr> 8.2.3 社会角色关系</vt:lpstr>
      <vt:lpstr> 8.2.3 社会角色关系</vt:lpstr>
      <vt:lpstr>8.2.3 社会角色关系</vt:lpstr>
      <vt:lpstr> 8.2.4 角色之间理解的途径</vt:lpstr>
      <vt:lpstr> 8.2.5 导致不理解的因素</vt:lpstr>
      <vt:lpstr> 8.2.5 导致不理解的因素</vt:lpstr>
      <vt:lpstr> 8.2.6 社会群体</vt:lpstr>
      <vt:lpstr> 8.2.6 社会群体</vt:lpstr>
      <vt:lpstr>PowerPoint 演示文稿</vt:lpstr>
      <vt:lpstr> 8.2.6 社会群体</vt:lpstr>
      <vt:lpstr> 8.2.6 社会群体</vt:lpstr>
      <vt:lpstr> 8.2.6 社会群体</vt:lpstr>
      <vt:lpstr>8.2.7 社会组织</vt:lpstr>
      <vt:lpstr>8.2.7 社会组织</vt:lpstr>
      <vt:lpstr>8.2.8 自我实现理论</vt:lpstr>
      <vt:lpstr>马斯洛需求层次理论：</vt:lpstr>
      <vt:lpstr>PowerPoint 演示文稿</vt:lpstr>
      <vt:lpstr>马斯洛需求层次理论：</vt:lpstr>
      <vt:lpstr>8.2.8 自我实现理论</vt:lpstr>
      <vt:lpstr>8.3 马斯洛需求层次理论</vt:lpstr>
      <vt:lpstr>PowerPoint 演示文稿</vt:lpstr>
      <vt:lpstr> 8.2.8 自我实现理论</vt:lpstr>
      <vt:lpstr>8.2.8 自我实现理论</vt:lpstr>
      <vt:lpstr>  8.3.2 自我实现理论</vt:lpstr>
      <vt:lpstr> 8.3.2 自我实现理论</vt:lpstr>
      <vt:lpstr> 8.2.8 自我实现理论</vt:lpstr>
      <vt:lpstr>PowerPoint 演示文稿</vt:lpstr>
      <vt:lpstr> 8.2.8 自我实现理论</vt:lpstr>
      <vt:lpstr> 8.2.8 自我实现理论</vt:lpstr>
      <vt:lpstr>PowerPoint 演示文稿</vt:lpstr>
      <vt:lpstr> 思考与讨论：</vt:lpstr>
      <vt:lpstr>  关于大作业</vt:lpstr>
      <vt:lpstr>本讲结束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第十三讲    文化互动</dc:title>
  <dc:creator>Owner</dc:creator>
  <cp:lastModifiedBy>陈天宁</cp:lastModifiedBy>
  <cp:revision>482</cp:revision>
  <dcterms:created xsi:type="dcterms:W3CDTF">2004-01-21T02:10:00Z</dcterms:created>
  <dcterms:modified xsi:type="dcterms:W3CDTF">2020-04-06T05:45:38Z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